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p:regular r:id="rId34"/>
      <p:bold r:id="rId35"/>
      <p:italic r:id="rId36"/>
      <p:boldItalic r:id="rId37"/>
    </p:embeddedFont>
    <p:embeddedFont>
      <p:font typeface="Lato"/>
      <p:regular r:id="rId38"/>
      <p:bold r:id="rId39"/>
      <p:italic r:id="rId40"/>
      <p:boldItalic r:id="rId41"/>
    </p:embeddedFont>
    <p:embeddedFont>
      <p:font typeface="Roboto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RobotoLight-regular.fntdata"/><Relationship Id="rId41" Type="http://schemas.openxmlformats.org/officeDocument/2006/relationships/font" Target="fonts/Lato-boldItalic.fntdata"/><Relationship Id="rId22" Type="http://schemas.openxmlformats.org/officeDocument/2006/relationships/slide" Target="slides/slide16.xml"/><Relationship Id="rId44" Type="http://schemas.openxmlformats.org/officeDocument/2006/relationships/font" Target="fonts/RobotoLight-italic.fntdata"/><Relationship Id="rId21" Type="http://schemas.openxmlformats.org/officeDocument/2006/relationships/slide" Target="slides/slide15.xml"/><Relationship Id="rId43" Type="http://schemas.openxmlformats.org/officeDocument/2006/relationships/font" Target="fonts/RobotoLight-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otero.org/google-docs/?wzCT2r" TargetMode="External"/><Relationship Id="rId3" Type="http://schemas.openxmlformats.org/officeDocument/2006/relationships/hyperlink" Target="https://www.zotero.org/google-docs/?3pczXG" TargetMode="External"/><Relationship Id="rId4" Type="http://schemas.openxmlformats.org/officeDocument/2006/relationships/hyperlink" Target="https://www.zotero.org/google-docs/?3pczXG" TargetMode="External"/><Relationship Id="rId5" Type="http://schemas.openxmlformats.org/officeDocument/2006/relationships/hyperlink" Target="https://www.zotero.org/google-docs/?3pczX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otero.org/google-docs/?3pczXG" TargetMode="External"/><Relationship Id="rId3" Type="http://schemas.openxmlformats.org/officeDocument/2006/relationships/hyperlink" Target="https://www.zotero.org/google-docs/?3pczXG" TargetMode="External"/><Relationship Id="rId4" Type="http://schemas.openxmlformats.org/officeDocument/2006/relationships/hyperlink" Target="https://www.zotero.org/google-docs/?3pczX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3-eu-west-1.amazonaws.com/ur-support-site/41166/UR3e_User_Manual_en_Global.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f394b391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f394b39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f394b391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f394b391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Acquire parts from 3rd party. Describe how a bowden printer works. Move into manufacturing, plan on extending the length of the extruder tip.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6f394b391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f394b391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would we even do this? Improved maneuverability. Bulky hot end could interfere with our curved surfaces, to solve this we are lengthening the tip of the extruder. Most of the tip will now be exposed, thermal insulation may be a problem. We hope that by using a good thermal conductor like copper that this isn’t a problem, because the last thing we want is the PLA hardening in the new extruder tip.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f394b391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f394b391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print into a priori-unknown environment. The printer must have information about its surface. This will help to avoid collisions and provide data on how to algorithmically create a suitable toolpath for manufacturing and navigation.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primary types of scanners we would like to explore are ranging scanners, triangulation scanners, and tactile scanners.</a:t>
            </a:r>
            <a:br>
              <a:rPr lang="en"/>
            </a:br>
            <a:r>
              <a:rPr lang="en"/>
              <a:t>Ranging scanners are time-of-flight based and may be unsuitable for close-range scanning. However, they are comparatively simple with regards to deployment and noise.</a:t>
            </a:r>
            <a:br>
              <a:rPr lang="en"/>
            </a:br>
            <a:r>
              <a:rPr lang="en"/>
              <a:t>Triangulation scanners take advantage of the known geometry of the laser emitter and the camera. In contrast to ranging scanners, they are suitable for close-range scans but susceptible to noise.</a:t>
            </a:r>
            <a:br>
              <a:rPr lang="en"/>
            </a:br>
            <a:r>
              <a:rPr lang="en"/>
              <a:t>Tactile sensing is a scanning method that would be isolated to an environment that is insensitive to physical interaction (environments that are excluded are those with electronics or loose or moving parts). However, they provide a method for edge detection that is vital to computing edges and boundaries for generating a toolpath.</a:t>
            </a:r>
            <a:br>
              <a:rPr lang="en"/>
            </a:br>
            <a:br>
              <a:rPr lang="en"/>
            </a:br>
            <a:br>
              <a:rPr lang="en"/>
            </a:br>
            <a:br>
              <a:rPr lang="en"/>
            </a:br>
            <a:r>
              <a:rPr lang="en"/>
              <a:t>The print head must be aware of its environment</a:t>
            </a:r>
            <a:endParaRPr/>
          </a:p>
          <a:p>
            <a:pPr indent="-298450" lvl="1" marL="914400" rtl="0" algn="l">
              <a:spcBef>
                <a:spcPts val="0"/>
              </a:spcBef>
              <a:spcAft>
                <a:spcPts val="0"/>
              </a:spcAft>
              <a:buSzPts val="1100"/>
              <a:buChar char="○"/>
            </a:pPr>
            <a:r>
              <a:rPr lang="en"/>
              <a:t>Avoiding collisions</a:t>
            </a:r>
            <a:endParaRPr/>
          </a:p>
          <a:p>
            <a:pPr indent="-298450" lvl="1" marL="914400" rtl="0" algn="l">
              <a:spcBef>
                <a:spcPts val="0"/>
              </a:spcBef>
              <a:spcAft>
                <a:spcPts val="0"/>
              </a:spcAft>
              <a:buSzPts val="1100"/>
              <a:buChar char="○"/>
            </a:pPr>
            <a:r>
              <a:rPr lang="en"/>
              <a:t>Basis for developing a suitable toolpath</a:t>
            </a:r>
            <a:endParaRPr/>
          </a:p>
          <a:p>
            <a:pPr indent="-298450" lvl="0" marL="457200" rtl="0" algn="l">
              <a:spcBef>
                <a:spcPts val="0"/>
              </a:spcBef>
              <a:spcAft>
                <a:spcPts val="0"/>
              </a:spcAft>
              <a:buSzPts val="1100"/>
              <a:buChar char="●"/>
            </a:pPr>
            <a:r>
              <a:rPr lang="en"/>
              <a:t>Ranging Scans</a:t>
            </a:r>
            <a:endParaRPr/>
          </a:p>
          <a:p>
            <a:pPr indent="-298450" lvl="1" marL="914400" rtl="0" algn="l">
              <a:spcBef>
                <a:spcPts val="0"/>
              </a:spcBef>
              <a:spcAft>
                <a:spcPts val="0"/>
              </a:spcAft>
              <a:buSzPts val="1100"/>
              <a:buChar char="○"/>
            </a:pPr>
            <a:r>
              <a:rPr lang="en"/>
              <a:t>Time-of-flight based</a:t>
            </a:r>
            <a:endParaRPr/>
          </a:p>
          <a:p>
            <a:pPr indent="-298450" lvl="0" marL="457200" rtl="0" algn="l">
              <a:spcBef>
                <a:spcPts val="0"/>
              </a:spcBef>
              <a:spcAft>
                <a:spcPts val="0"/>
              </a:spcAft>
              <a:buSzPts val="1100"/>
              <a:buChar char="●"/>
            </a:pPr>
            <a:r>
              <a:rPr lang="en"/>
              <a:t>Laser Triangulation</a:t>
            </a:r>
            <a:endParaRPr/>
          </a:p>
          <a:p>
            <a:pPr indent="-298450" lvl="1" marL="914400" rtl="0" algn="l">
              <a:spcBef>
                <a:spcPts val="0"/>
              </a:spcBef>
              <a:spcAft>
                <a:spcPts val="0"/>
              </a:spcAft>
              <a:buSzPts val="1100"/>
              <a:buChar char="○"/>
            </a:pPr>
            <a:r>
              <a:rPr lang="en"/>
              <a:t>Uses geometry of known locations of laser emitter and camera</a:t>
            </a:r>
            <a:endParaRPr/>
          </a:p>
          <a:p>
            <a:pPr indent="-298450" lvl="0" marL="457200" rtl="0" algn="l">
              <a:spcBef>
                <a:spcPts val="0"/>
              </a:spcBef>
              <a:spcAft>
                <a:spcPts val="0"/>
              </a:spcAft>
              <a:buSzPts val="1100"/>
              <a:buChar char="●"/>
            </a:pPr>
            <a:r>
              <a:rPr lang="en"/>
              <a:t>Tactile Sensing</a:t>
            </a:r>
            <a:endParaRPr/>
          </a:p>
          <a:p>
            <a:pPr indent="-298450" lvl="1" marL="914400" rtl="0" algn="l">
              <a:spcBef>
                <a:spcPts val="0"/>
              </a:spcBef>
              <a:spcAft>
                <a:spcPts val="0"/>
              </a:spcAft>
              <a:buSzPts val="1100"/>
              <a:buChar char="○"/>
            </a:pPr>
            <a:r>
              <a:rPr lang="en"/>
              <a:t>Thin sheets of force-sensitive resistors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step toward planning a toolpath is obtaining the surface data of the print. The data should allow us to perform collision avoidance algorithms and prepare a toolpath plan that is suitable for the topology of the surface.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f394b391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f394b391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200000"/>
              </a:lnSpc>
              <a:spcBef>
                <a:spcPts val="0"/>
              </a:spcBef>
              <a:spcAft>
                <a:spcPts val="0"/>
              </a:spcAft>
              <a:buNone/>
            </a:pPr>
            <a:r>
              <a:rPr lang="en" sz="1200">
                <a:latin typeface="Times New Roman"/>
                <a:ea typeface="Times New Roman"/>
                <a:cs typeface="Times New Roman"/>
                <a:sym typeface="Times New Roman"/>
              </a:rPr>
              <a:t>Boehler et al. notes that close-range time-of-flight scanning instruments may have errors in the range of some millimeters </a:t>
            </a:r>
            <a:r>
              <a:rPr lang="en" sz="1200">
                <a:uFill>
                  <a:noFill/>
                </a:uFill>
                <a:latin typeface="Times New Roman"/>
                <a:ea typeface="Times New Roman"/>
                <a:cs typeface="Times New Roman"/>
                <a:sym typeface="Times New Roman"/>
                <a:hlinkClick r:id="rId2"/>
              </a:rPr>
              <a:t>[27]</a:t>
            </a:r>
            <a:r>
              <a:rPr lang="en" sz="1200">
                <a:latin typeface="Times New Roman"/>
                <a:ea typeface="Times New Roman"/>
                <a:cs typeface="Times New Roman"/>
                <a:sym typeface="Times New Roman"/>
              </a:rPr>
              <a:t>. Considering that commercial 3D printers offer nozzle sizes in the range of tenths of millimeters, error of this magnitude is undesirable as this would cause misalignment or overall failure over multiple layers. An implementation of in situ printing utilizing ranging techniques would require additional consideration of the suitable print profile and improved filtering methods (discussed below).</a:t>
            </a:r>
            <a:endParaRPr sz="1200">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200">
                <a:latin typeface="Times New Roman"/>
                <a:ea typeface="Times New Roman"/>
                <a:cs typeface="Times New Roman"/>
                <a:sym typeface="Times New Roman"/>
              </a:rPr>
              <a:t>Talk about noise</a:t>
            </a:r>
            <a:endParaRPr sz="1200">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200">
                <a:latin typeface="Times New Roman"/>
                <a:ea typeface="Times New Roman"/>
                <a:cs typeface="Times New Roman"/>
                <a:sym typeface="Times New Roman"/>
              </a:rPr>
              <a:t>There are various scanning methods that can be used to obtain this surface data. The choices are time-of-flight scanning, laser triangulation, and tactile sensing. In our review of current research, it appears that time-of-flight based scanning is unsuitable for close-range tasks as it produces error in the range of tenths of millimeters. Error in this range can cause noticeable effects in the quality of printed layers as the extrusion profile is typically in the range of tenths of millimeters as well [27].</a:t>
            </a:r>
            <a:endParaRPr sz="1200">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200">
                <a:latin typeface="Times New Roman"/>
                <a:ea typeface="Times New Roman"/>
                <a:cs typeface="Times New Roman"/>
                <a:sym typeface="Times New Roman"/>
              </a:rPr>
              <a:t>Tactile sensing is a secondary method of scanning that we briefly looked into in our review. Unlike laser point cloud scanning, tactile sensing directly offers the ability to detect boundaries and edges. This could be useful for the planning algorithm and would not require further processing.</a:t>
            </a:r>
            <a:endParaRPr sz="1200">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200">
              <a:latin typeface="Times New Roman"/>
              <a:ea typeface="Times New Roman"/>
              <a:cs typeface="Times New Roman"/>
              <a:sym typeface="Times New Roman"/>
            </a:endParaRPr>
          </a:p>
          <a:p>
            <a:pPr indent="-457200" lvl="0" marL="457200" rtl="0" algn="l">
              <a:lnSpc>
                <a:spcPct val="200000"/>
              </a:lnSpc>
              <a:spcBef>
                <a:spcPts val="0"/>
              </a:spcBef>
              <a:spcAft>
                <a:spcPts val="0"/>
              </a:spcAft>
              <a:buNone/>
            </a:pPr>
            <a:r>
              <a:rPr lang="en" sz="1200">
                <a:uFill>
                  <a:noFill/>
                </a:uFill>
                <a:latin typeface="Times New Roman"/>
                <a:ea typeface="Times New Roman"/>
                <a:cs typeface="Times New Roman"/>
                <a:sym typeface="Times New Roman"/>
                <a:hlinkClick r:id="rId3"/>
              </a:rPr>
              <a:t>[27]	W. Boehler and A. Marbs, “3D Scanning Instruments,” </a:t>
            </a:r>
            <a:r>
              <a:rPr i="1" lang="en" sz="1200">
                <a:uFill>
                  <a:noFill/>
                </a:uFill>
                <a:latin typeface="Times New Roman"/>
                <a:ea typeface="Times New Roman"/>
                <a:cs typeface="Times New Roman"/>
                <a:sym typeface="Times New Roman"/>
                <a:hlinkClick r:id="rId4"/>
              </a:rPr>
              <a:t>Proc. CIPA WG</a:t>
            </a:r>
            <a:r>
              <a:rPr lang="en" sz="1200">
                <a:uFill>
                  <a:noFill/>
                </a:uFill>
                <a:latin typeface="Times New Roman"/>
                <a:ea typeface="Times New Roman"/>
                <a:cs typeface="Times New Roman"/>
                <a:sym typeface="Times New Roman"/>
                <a:hlinkClick r:id="rId5"/>
              </a:rPr>
              <a:t>, pp. 9–18, 2002.</a:t>
            </a:r>
            <a:endParaRPr sz="1200">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f394b391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f394b391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the surface data is obtained and prepared for analysis, we can move on to developing a toolpath for the environment. Any such toolpaths would have to take into account self-collision and print collisions. We would also like to have toolpath generation be generalizable to most concave topologies so a general algorithm would ideally be developed.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f394b391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f394b391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review of current research, a tested method of topological analysis and slicing is the usage of iso-curves [3]. This method takes a projection of the surface and reproduces layers resembling the surface upwards to create the layer spaces. A print object could then be created using an AND operation between the point clouds of the object and the projected layers, effectively producing the sliced toolpath.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alternate method may be to resort to non-conformal printing and implement what’s known as the rain-trapping algorithm in computer science. This algorithm determines local minimums given a surface in 3D space and provides a method for locating the necessary points at which material extrusion is needed.</a:t>
            </a:r>
            <a:endParaRPr/>
          </a:p>
          <a:p>
            <a:pPr indent="0" lvl="0" marL="0" rtl="0" algn="l">
              <a:spcBef>
                <a:spcPts val="0"/>
              </a:spcBef>
              <a:spcAft>
                <a:spcPts val="0"/>
              </a:spcAft>
              <a:buNone/>
            </a:pPr>
            <a:r>
              <a:t/>
            </a:r>
            <a:endParaRPr/>
          </a:p>
          <a:p>
            <a:pPr indent="-457200" lvl="0" marL="457200" rtl="0" algn="l">
              <a:lnSpc>
                <a:spcPct val="200000"/>
              </a:lnSpc>
              <a:spcBef>
                <a:spcPts val="0"/>
              </a:spcBef>
              <a:spcAft>
                <a:spcPts val="0"/>
              </a:spcAft>
              <a:buNone/>
            </a:pPr>
            <a:r>
              <a:rPr lang="en" sz="1200">
                <a:uFill>
                  <a:noFill/>
                </a:uFill>
                <a:latin typeface="Times New Roman"/>
                <a:ea typeface="Times New Roman"/>
                <a:cs typeface="Times New Roman"/>
                <a:sym typeface="Times New Roman"/>
                <a:hlinkClick r:id="rId2"/>
              </a:rPr>
              <a:t>[3]	N. Bausch, D. P. Dawkins, R. Frei, and S. Klein, “3D Printing onto Unknown Uneven Surfaces**This work is supported by the University of Portsmouth – Research Development Framework (RDF) 2015.,” </a:t>
            </a:r>
            <a:r>
              <a:rPr i="1" lang="en" sz="1200">
                <a:uFill>
                  <a:noFill/>
                </a:uFill>
                <a:latin typeface="Times New Roman"/>
                <a:ea typeface="Times New Roman"/>
                <a:cs typeface="Times New Roman"/>
                <a:sym typeface="Times New Roman"/>
                <a:hlinkClick r:id="rId3"/>
              </a:rPr>
              <a:t>IFAC-Pap.</a:t>
            </a:r>
            <a:r>
              <a:rPr lang="en" sz="1200">
                <a:uFill>
                  <a:noFill/>
                </a:uFill>
                <a:latin typeface="Times New Roman"/>
                <a:ea typeface="Times New Roman"/>
                <a:cs typeface="Times New Roman"/>
                <a:sym typeface="Times New Roman"/>
                <a:hlinkClick r:id="rId4"/>
              </a:rPr>
              <a:t>, vol. 49, no. 21, pp. 583–590, Jan. 2016, doi: 10.1016/j.ifacol.2016.10.664.</a:t>
            </a:r>
            <a:endParaRPr sz="1200">
              <a:solidFill>
                <a:srgbClr val="1D1C1D"/>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f394b391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f394b391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sensing and planning requirements can be tested and demonstrated independently of the other subteams through software. The corresponding tasks involve data pipelining between the hardware and data manipulation scripts. We can also perform filtering on our data using the open source Point Cloud Library package.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f394b391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f394b391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logical block diagram for our system.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e2d8953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e2d8953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f394b391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f394b391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f394b391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f394b391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introduce our research first with the intentions as we aim to solve a problem with historically little research.</a:t>
            </a:r>
            <a:br>
              <a:rPr lang="en"/>
            </a:br>
            <a:r>
              <a:rPr lang="en"/>
              <a:t>We’d like to produce a device that is able to additively print repairs for some greater structure in the natural environment of its damage.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f394b3916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f394b3916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Assuming a constant temperature, we hope to model the behavior of the system using differential equations where the gear turn rate is the input and extrusion rate is the output.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f394b391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394b391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test the data qualitatively by comparing the returned point cloud surface with the actual surface of a scan. Algorithm implementation and manipulator control can be done in simulation in ROS. Most of these criteria can be determined successful simply by pass/fail. The point cloud surface filtering will be successful if it can limit errors to around hundredths of a mm - this would imply a maximum 10% error for each printed layer.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e2d8953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e2d8953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 a small amount of layers on a flat surface</a:t>
            </a:r>
            <a:endParaRPr/>
          </a:p>
          <a:p>
            <a:pPr indent="0" lvl="0" marL="0" rtl="0" algn="l">
              <a:spcBef>
                <a:spcPts val="0"/>
              </a:spcBef>
              <a:spcAft>
                <a:spcPts val="0"/>
              </a:spcAft>
              <a:buNone/>
            </a:pPr>
            <a:r>
              <a:rPr lang="en"/>
              <a:t>Extrusion rate and arm speed go hand in hand, otherwise there may be material build ups or gaps</a:t>
            </a:r>
            <a:endParaRPr/>
          </a:p>
          <a:p>
            <a:pPr indent="0" lvl="0" marL="0" rtl="0" algn="l">
              <a:spcBef>
                <a:spcPts val="0"/>
              </a:spcBef>
              <a:spcAft>
                <a:spcPts val="0"/>
              </a:spcAft>
              <a:buNone/>
            </a:pPr>
            <a:r>
              <a:rPr lang="en"/>
              <a:t>Print a curve on a vertical plane</a:t>
            </a:r>
            <a:endParaRPr/>
          </a:p>
          <a:p>
            <a:pPr indent="0" lvl="0" marL="0" rtl="0" algn="l">
              <a:spcBef>
                <a:spcPts val="0"/>
              </a:spcBef>
              <a:spcAft>
                <a:spcPts val="0"/>
              </a:spcAft>
              <a:buNone/>
            </a:pPr>
            <a:r>
              <a:rPr lang="en"/>
              <a:t>Print on a similar 3D geometry to our goal print surface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0363a41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363a41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6f394b391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f394b391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associated with this goal is a very general one: damage to any and all structures. For future work, the technology may aim to be generalizable to any environment friendly to additive procedures. Of course, we narrow the scope of this problem to damages such as those found on rover wheels and plane wings. Repairs to structures such as these require either autonomy or high-precision. More of this will be discussed later (in summary of literature review).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f394b391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f394b391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f394b39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f394b39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6f394b391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f394b391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Background:</a:t>
            </a:r>
            <a:endParaRPr b="1"/>
          </a:p>
          <a:p>
            <a:pPr indent="0" lvl="0" marL="0" rtl="0" algn="l">
              <a:spcBef>
                <a:spcPts val="0"/>
              </a:spcBef>
              <a:spcAft>
                <a:spcPts val="0"/>
              </a:spcAft>
              <a:buNone/>
            </a:pPr>
            <a:r>
              <a:rPr lang="en"/>
              <a:t>6 DOF are required for the project in order to print in situ</a:t>
            </a:r>
            <a:endParaRPr/>
          </a:p>
          <a:p>
            <a:pPr indent="0" lvl="0" marL="0" rtl="0" algn="l">
              <a:spcBef>
                <a:spcPts val="0"/>
              </a:spcBef>
              <a:spcAft>
                <a:spcPts val="0"/>
              </a:spcAft>
              <a:buNone/>
            </a:pPr>
            <a:r>
              <a:rPr b="1" lang="en"/>
              <a:t>Robotic Arm:</a:t>
            </a:r>
            <a:endParaRPr b="1"/>
          </a:p>
          <a:p>
            <a:pPr indent="0" lvl="0" marL="0" rtl="0" algn="l">
              <a:spcBef>
                <a:spcPts val="0"/>
              </a:spcBef>
              <a:spcAft>
                <a:spcPts val="0"/>
              </a:spcAft>
              <a:buNone/>
            </a:pPr>
            <a:r>
              <a:rPr lang="en"/>
              <a:t>Must attach extruder to robotic arm</a:t>
            </a:r>
            <a:endParaRPr/>
          </a:p>
          <a:p>
            <a:pPr indent="0" lvl="0" marL="0" rtl="0" algn="l">
              <a:spcBef>
                <a:spcPts val="0"/>
              </a:spcBef>
              <a:spcAft>
                <a:spcPts val="0"/>
              </a:spcAft>
              <a:buNone/>
            </a:pPr>
            <a:r>
              <a:rPr lang="en"/>
              <a:t>More applicable to long-term goals</a:t>
            </a:r>
            <a:endParaRPr/>
          </a:p>
          <a:p>
            <a:pPr indent="0" lvl="0" marL="0" rtl="0" algn="l">
              <a:spcBef>
                <a:spcPts val="0"/>
              </a:spcBef>
              <a:spcAft>
                <a:spcPts val="0"/>
              </a:spcAft>
              <a:buNone/>
            </a:pPr>
            <a:r>
              <a:rPr lang="en"/>
              <a:t>Expensive or non-exclusive use on campus</a:t>
            </a:r>
            <a:endParaRPr/>
          </a:p>
          <a:p>
            <a:pPr indent="0" lvl="0" marL="0" rtl="0" algn="l">
              <a:spcBef>
                <a:spcPts val="0"/>
              </a:spcBef>
              <a:spcAft>
                <a:spcPts val="0"/>
              </a:spcAft>
              <a:buNone/>
            </a:pPr>
            <a:r>
              <a:rPr lang="en"/>
              <a:t>No need to add DOF</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Traditional 3D Printer:</a:t>
            </a:r>
            <a:endParaRPr b="1"/>
          </a:p>
          <a:p>
            <a:pPr indent="0" lvl="0" marL="0" rtl="0" algn="l">
              <a:spcBef>
                <a:spcPts val="0"/>
              </a:spcBef>
              <a:spcAft>
                <a:spcPts val="0"/>
              </a:spcAft>
              <a:buNone/>
            </a:pPr>
            <a:r>
              <a:rPr lang="en"/>
              <a:t>Extruder is already attached</a:t>
            </a:r>
            <a:endParaRPr/>
          </a:p>
          <a:p>
            <a:pPr indent="0" lvl="0" marL="0" rtl="0" algn="l">
              <a:spcBef>
                <a:spcPts val="0"/>
              </a:spcBef>
              <a:spcAft>
                <a:spcPts val="0"/>
              </a:spcAft>
              <a:buNone/>
            </a:pPr>
            <a:r>
              <a:rPr lang="en"/>
              <a:t>Need to modify the printer to add DOF</a:t>
            </a:r>
            <a:endParaRPr/>
          </a:p>
          <a:p>
            <a:pPr indent="0" lvl="0" marL="0" rtl="0" algn="l">
              <a:spcBef>
                <a:spcPts val="0"/>
              </a:spcBef>
              <a:spcAft>
                <a:spcPts val="0"/>
              </a:spcAft>
              <a:buNone/>
            </a:pPr>
            <a:r>
              <a:rPr lang="en"/>
              <a:t>Cheaper and easier to have exclusive use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f394b391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f394b391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minimum, the UR3e seems to be required</a:t>
            </a:r>
            <a:endParaRPr/>
          </a:p>
          <a:p>
            <a:pPr indent="0" lvl="0" marL="0" rtl="0" algn="l">
              <a:spcBef>
                <a:spcPts val="0"/>
              </a:spcBef>
              <a:spcAft>
                <a:spcPts val="0"/>
              </a:spcAft>
              <a:buNone/>
            </a:pPr>
            <a:r>
              <a:rPr lang="en"/>
              <a:t>It has a 3kg payload, 6 DOF, pose repeatability of +- 0.03mm with payload and we can use ROS.</a:t>
            </a:r>
            <a:endParaRPr/>
          </a:p>
          <a:p>
            <a:pPr indent="0" lvl="0" marL="0" rtl="0" algn="l">
              <a:spcBef>
                <a:spcPts val="0"/>
              </a:spcBef>
              <a:spcAft>
                <a:spcPts val="0"/>
              </a:spcAft>
              <a:buNone/>
            </a:pPr>
            <a:r>
              <a:rPr lang="en"/>
              <a:t>If we need a higher payload we can use the UR5e, which has a 5kg payload and all other specs are the same.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https://s3-eu-west-1.amazonaws.com/ur-support-site/41166/UR3e_User_Manual_en_Global.pdf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f394b391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f394b391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connector type is listed in the first bullet</a:t>
            </a:r>
            <a:endParaRPr/>
          </a:p>
          <a:p>
            <a:pPr indent="0" lvl="0" marL="0" rtl="0" algn="l">
              <a:spcBef>
                <a:spcPts val="0"/>
              </a:spcBef>
              <a:spcAft>
                <a:spcPts val="0"/>
              </a:spcAft>
              <a:buNone/>
            </a:pPr>
            <a:r>
              <a:rPr lang="en"/>
              <a:t>Power requirements for the 3D printer could be provided through the arm itself</a:t>
            </a:r>
            <a:endParaRPr/>
          </a:p>
          <a:p>
            <a:pPr indent="0" lvl="0" marL="0" rtl="0" algn="l">
              <a:spcBef>
                <a:spcPts val="0"/>
              </a:spcBef>
              <a:spcAft>
                <a:spcPts val="0"/>
              </a:spcAft>
              <a:buNone/>
            </a:pPr>
            <a:r>
              <a:rPr lang="en"/>
              <a:t>We will need to create our own custom mount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 https://www.google.com/url?sa=i&amp;url=https%3A%2F%2Fwww.scottautomation.com%2Fproducts%2Fur3e-universal-robot%2F&amp;psig=AOvVaw14qEAmD2DmZgcuqONUZgHj&amp;ust=1581541751705000&amp;source=images&amp;cd=vfe&amp;ved=0CAIQjRxqFwoTCJD-0aS0yucCFQAAAAAdAAAAABAE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f394b3916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f394b391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r>
              <a:rPr lang="en"/>
              <a:t>The print head must be aware of its environment</a:t>
            </a:r>
            <a:endParaRPr/>
          </a:p>
          <a:p>
            <a:pPr indent="-298450" lvl="1" marL="914400" rtl="0" algn="l">
              <a:spcBef>
                <a:spcPts val="0"/>
              </a:spcBef>
              <a:spcAft>
                <a:spcPts val="0"/>
              </a:spcAft>
              <a:buSzPts val="1100"/>
              <a:buChar char="○"/>
            </a:pPr>
            <a:r>
              <a:rPr lang="en"/>
              <a:t>Avoiding collisions</a:t>
            </a:r>
            <a:endParaRPr/>
          </a:p>
          <a:p>
            <a:pPr indent="-298450" lvl="1" marL="914400" rtl="0" algn="l">
              <a:spcBef>
                <a:spcPts val="0"/>
              </a:spcBef>
              <a:spcAft>
                <a:spcPts val="0"/>
              </a:spcAft>
              <a:buSzPts val="1100"/>
              <a:buChar char="○"/>
            </a:pPr>
            <a:r>
              <a:rPr lang="en"/>
              <a:t>Basis for developing a suitable toolpath</a:t>
            </a:r>
            <a:endParaRPr/>
          </a:p>
          <a:p>
            <a:pPr indent="-298450" lvl="0" marL="457200" rtl="0" algn="l">
              <a:spcBef>
                <a:spcPts val="0"/>
              </a:spcBef>
              <a:spcAft>
                <a:spcPts val="0"/>
              </a:spcAft>
              <a:buSzPts val="1100"/>
              <a:buChar char="●"/>
            </a:pPr>
            <a:r>
              <a:rPr lang="en"/>
              <a:t>Ranging Scans</a:t>
            </a:r>
            <a:endParaRPr/>
          </a:p>
          <a:p>
            <a:pPr indent="-298450" lvl="1" marL="914400" rtl="0" algn="l">
              <a:spcBef>
                <a:spcPts val="0"/>
              </a:spcBef>
              <a:spcAft>
                <a:spcPts val="0"/>
              </a:spcAft>
              <a:buSzPts val="1100"/>
              <a:buChar char="○"/>
            </a:pPr>
            <a:r>
              <a:rPr lang="en"/>
              <a:t>Time-of-flight based</a:t>
            </a:r>
            <a:endParaRPr/>
          </a:p>
          <a:p>
            <a:pPr indent="-298450" lvl="0" marL="457200" rtl="0" algn="l">
              <a:spcBef>
                <a:spcPts val="0"/>
              </a:spcBef>
              <a:spcAft>
                <a:spcPts val="0"/>
              </a:spcAft>
              <a:buSzPts val="1100"/>
              <a:buChar char="●"/>
            </a:pPr>
            <a:r>
              <a:rPr lang="en"/>
              <a:t>Laser Triangulation</a:t>
            </a:r>
            <a:endParaRPr/>
          </a:p>
          <a:p>
            <a:pPr indent="-298450" lvl="1" marL="914400" rtl="0" algn="l">
              <a:spcBef>
                <a:spcPts val="0"/>
              </a:spcBef>
              <a:spcAft>
                <a:spcPts val="0"/>
              </a:spcAft>
              <a:buSzPts val="1100"/>
              <a:buChar char="○"/>
            </a:pPr>
            <a:r>
              <a:rPr lang="en"/>
              <a:t>Uses geometry of known locations of laser emitter and camera</a:t>
            </a:r>
            <a:endParaRPr/>
          </a:p>
          <a:p>
            <a:pPr indent="-298450" lvl="0" marL="457200" rtl="0" algn="l">
              <a:spcBef>
                <a:spcPts val="0"/>
              </a:spcBef>
              <a:spcAft>
                <a:spcPts val="0"/>
              </a:spcAft>
              <a:buSzPts val="1100"/>
              <a:buChar char="●"/>
            </a:pPr>
            <a:r>
              <a:rPr lang="en"/>
              <a:t>Tactile Sensing</a:t>
            </a:r>
            <a:endParaRPr/>
          </a:p>
          <a:p>
            <a:pPr indent="-298450" lvl="1" marL="914400" rtl="0" algn="l">
              <a:spcBef>
                <a:spcPts val="0"/>
              </a:spcBef>
              <a:spcAft>
                <a:spcPts val="0"/>
              </a:spcAft>
              <a:buSzPts val="1100"/>
              <a:buChar char="○"/>
            </a:pPr>
            <a:r>
              <a:rPr lang="en"/>
              <a:t>Thin sheets of force-sensitive resistors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D9D9D9"/>
              </a:buClr>
              <a:buSzPts val="2800"/>
              <a:buFont typeface="Roboto Thin"/>
              <a:buNone/>
              <a:defRPr sz="2800">
                <a:solidFill>
                  <a:srgbClr val="D9D9D9"/>
                </a:solidFill>
                <a:latin typeface="Roboto Thin"/>
                <a:ea typeface="Roboto Thin"/>
                <a:cs typeface="Roboto Thin"/>
                <a:sym typeface="Roboto Thin"/>
              </a:defRPr>
            </a:lvl1pPr>
            <a:lvl2pPr lvl="1" rtl="0">
              <a:spcBef>
                <a:spcPts val="0"/>
              </a:spcBef>
              <a:spcAft>
                <a:spcPts val="0"/>
              </a:spcAft>
              <a:buClr>
                <a:srgbClr val="D9D9D9"/>
              </a:buClr>
              <a:buSzPts val="2800"/>
              <a:buNone/>
              <a:defRPr sz="2800">
                <a:solidFill>
                  <a:srgbClr val="D9D9D9"/>
                </a:solidFill>
              </a:defRPr>
            </a:lvl2pPr>
            <a:lvl3pPr lvl="2" rtl="0">
              <a:spcBef>
                <a:spcPts val="0"/>
              </a:spcBef>
              <a:spcAft>
                <a:spcPts val="0"/>
              </a:spcAft>
              <a:buClr>
                <a:srgbClr val="D9D9D9"/>
              </a:buClr>
              <a:buSzPts val="2800"/>
              <a:buNone/>
              <a:defRPr sz="2800">
                <a:solidFill>
                  <a:srgbClr val="D9D9D9"/>
                </a:solidFill>
              </a:defRPr>
            </a:lvl3pPr>
            <a:lvl4pPr lvl="3" rtl="0">
              <a:spcBef>
                <a:spcPts val="0"/>
              </a:spcBef>
              <a:spcAft>
                <a:spcPts val="0"/>
              </a:spcAft>
              <a:buClr>
                <a:srgbClr val="D9D9D9"/>
              </a:buClr>
              <a:buSzPts val="2800"/>
              <a:buNone/>
              <a:defRPr sz="2800">
                <a:solidFill>
                  <a:srgbClr val="D9D9D9"/>
                </a:solidFill>
              </a:defRPr>
            </a:lvl4pPr>
            <a:lvl5pPr lvl="4" rtl="0">
              <a:spcBef>
                <a:spcPts val="0"/>
              </a:spcBef>
              <a:spcAft>
                <a:spcPts val="0"/>
              </a:spcAft>
              <a:buClr>
                <a:srgbClr val="D9D9D9"/>
              </a:buClr>
              <a:buSzPts val="2800"/>
              <a:buNone/>
              <a:defRPr sz="2800">
                <a:solidFill>
                  <a:srgbClr val="D9D9D9"/>
                </a:solidFill>
              </a:defRPr>
            </a:lvl5pPr>
            <a:lvl6pPr lvl="5" rtl="0">
              <a:spcBef>
                <a:spcPts val="0"/>
              </a:spcBef>
              <a:spcAft>
                <a:spcPts val="0"/>
              </a:spcAft>
              <a:buClr>
                <a:srgbClr val="D9D9D9"/>
              </a:buClr>
              <a:buSzPts val="2800"/>
              <a:buNone/>
              <a:defRPr sz="2800">
                <a:solidFill>
                  <a:srgbClr val="D9D9D9"/>
                </a:solidFill>
              </a:defRPr>
            </a:lvl6pPr>
            <a:lvl7pPr lvl="6" rtl="0">
              <a:spcBef>
                <a:spcPts val="0"/>
              </a:spcBef>
              <a:spcAft>
                <a:spcPts val="0"/>
              </a:spcAft>
              <a:buClr>
                <a:srgbClr val="D9D9D9"/>
              </a:buClr>
              <a:buSzPts val="2800"/>
              <a:buNone/>
              <a:defRPr sz="2800">
                <a:solidFill>
                  <a:srgbClr val="D9D9D9"/>
                </a:solidFill>
              </a:defRPr>
            </a:lvl7pPr>
            <a:lvl8pPr lvl="7" rtl="0">
              <a:spcBef>
                <a:spcPts val="0"/>
              </a:spcBef>
              <a:spcAft>
                <a:spcPts val="0"/>
              </a:spcAft>
              <a:buClr>
                <a:srgbClr val="D9D9D9"/>
              </a:buClr>
              <a:buSzPts val="2800"/>
              <a:buNone/>
              <a:defRPr sz="2800">
                <a:solidFill>
                  <a:srgbClr val="D9D9D9"/>
                </a:solidFill>
              </a:defRPr>
            </a:lvl8pPr>
            <a:lvl9pPr lvl="8" rtl="0">
              <a:spcBef>
                <a:spcPts val="0"/>
              </a:spcBef>
              <a:spcAft>
                <a:spcPts val="0"/>
              </a:spcAft>
              <a:buClr>
                <a:srgbClr val="D9D9D9"/>
              </a:buClr>
              <a:buSzPts val="2800"/>
              <a:buNone/>
              <a:defRPr sz="2800">
                <a:solidFill>
                  <a:srgbClr val="D9D9D9"/>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D9D9D9"/>
              </a:buClr>
              <a:buSzPts val="1800"/>
              <a:buFont typeface="Roboto"/>
              <a:buChar char="●"/>
              <a:defRPr sz="1800">
                <a:solidFill>
                  <a:srgbClr val="D9D9D9"/>
                </a:solidFill>
                <a:latin typeface="Roboto"/>
                <a:ea typeface="Roboto"/>
                <a:cs typeface="Roboto"/>
                <a:sym typeface="Roboto"/>
              </a:defRPr>
            </a:lvl1pPr>
            <a:lvl2pPr indent="-317500" lvl="1" marL="9144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2pPr>
            <a:lvl3pPr indent="-317500" lvl="2" marL="13716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3pPr>
            <a:lvl4pPr indent="-317500" lvl="3" marL="18288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4pPr>
            <a:lvl5pPr indent="-317500" lvl="4" marL="22860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5pPr>
            <a:lvl6pPr indent="-317500" lvl="5" marL="27432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6pPr>
            <a:lvl7pPr indent="-317500" lvl="6" marL="32004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7pPr>
            <a:lvl8pPr indent="-317500" lvl="7" marL="36576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8pPr>
            <a:lvl9pPr indent="-317500" lvl="8" marL="4114800" rtl="0">
              <a:lnSpc>
                <a:spcPct val="115000"/>
              </a:lnSpc>
              <a:spcBef>
                <a:spcPts val="1600"/>
              </a:spcBef>
              <a:spcAft>
                <a:spcPts val="1600"/>
              </a:spcAft>
              <a:buClr>
                <a:srgbClr val="D9D9D9"/>
              </a:buClr>
              <a:buSzPts val="1400"/>
              <a:buFont typeface="Roboto"/>
              <a:buChar char="■"/>
              <a:defRPr>
                <a:solidFill>
                  <a:srgbClr val="D9D9D9"/>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www.amazon.com/Redrex-Upgraded-Aluminum-Extruder-Creality/dp/B07DDGGN92/ref=sr_1_3?keywords=bowden+extruder&amp;qid=1582002415&amp;s=industrial&amp;sr=1-3" TargetMode="External"/><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PRINT</a:t>
            </a:r>
            <a:endParaRPr sz="600"/>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Rohith Chintala, </a:t>
            </a:r>
            <a:r>
              <a:rPr b="1" lang="en" sz="1400"/>
              <a:t>Brendan Cutick</a:t>
            </a:r>
            <a:r>
              <a:rPr lang="en" sz="1400"/>
              <a:t>, </a:t>
            </a:r>
            <a:r>
              <a:rPr b="1" lang="en" sz="1400"/>
              <a:t>Tyler Han</a:t>
            </a:r>
            <a:r>
              <a:rPr lang="en" sz="1400"/>
              <a:t>, Elizabeth Myers, Eric Oh, Aidan Sandman-Long, Cynthia Sheng, Nathan Spicer-Davis, Kenji Tsukamoto, </a:t>
            </a:r>
            <a:r>
              <a:rPr b="1" lang="en" sz="1400"/>
              <a:t>Nick Webb</a:t>
            </a:r>
            <a:r>
              <a:rPr lang="en" sz="1400"/>
              <a:t>, Erik Zavorin</a:t>
            </a:r>
            <a:endParaRPr sz="1400"/>
          </a:p>
        </p:txBody>
      </p:sp>
      <p:sp>
        <p:nvSpPr>
          <p:cNvPr id="101" name="Google Shape;101;p25"/>
          <p:cNvSpPr txBox="1"/>
          <p:nvPr/>
        </p:nvSpPr>
        <p:spPr>
          <a:xfrm>
            <a:off x="1641300" y="4108775"/>
            <a:ext cx="58614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We pledge on our honor that we have not given or received any</a:t>
            </a:r>
            <a:endParaRPr>
              <a:solidFill>
                <a:schemeClr val="lt2"/>
              </a:solidFill>
            </a:endParaRPr>
          </a:p>
          <a:p>
            <a:pPr indent="0" lvl="0" marL="0" rtl="0" algn="ctr">
              <a:spcBef>
                <a:spcPts val="0"/>
              </a:spcBef>
              <a:spcAft>
                <a:spcPts val="0"/>
              </a:spcAft>
              <a:buNone/>
            </a:pPr>
            <a:r>
              <a:rPr lang="en">
                <a:solidFill>
                  <a:schemeClr val="lt2"/>
                </a:solidFill>
              </a:rPr>
              <a:t>unauthorized assistance on this assignment.</a:t>
            </a:r>
            <a:endParaRPr>
              <a:solidFill>
                <a:schemeClr val="lt2"/>
              </a:solidFill>
            </a:endParaRPr>
          </a:p>
        </p:txBody>
      </p:sp>
      <p:sp>
        <p:nvSpPr>
          <p:cNvPr id="102" name="Google Shape;10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4">
            <a:hlinkClick r:id="rId3"/>
          </p:cNvPr>
          <p:cNvSpPr txBox="1"/>
          <p:nvPr/>
        </p:nvSpPr>
        <p:spPr>
          <a:xfrm>
            <a:off x="360050" y="1426750"/>
            <a:ext cx="4092300" cy="30612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Assemble premade parts</a:t>
            </a:r>
            <a:endParaRPr sz="1800">
              <a:solidFill>
                <a:srgbClr val="D9D9D9"/>
              </a:solidFill>
              <a:latin typeface="Lato"/>
              <a:ea typeface="Lato"/>
              <a:cs typeface="Lato"/>
              <a:sym typeface="Lato"/>
            </a:endParaRPr>
          </a:p>
          <a:p>
            <a:pPr indent="-342900" lvl="1" marL="914400" rtl="0" algn="l">
              <a:lnSpc>
                <a:spcPct val="200000"/>
              </a:lnSpc>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Cold/hot end, bowden tube</a:t>
            </a:r>
            <a:endParaRPr sz="1800">
              <a:solidFill>
                <a:srgbClr val="D9D9D9"/>
              </a:solidFill>
              <a:latin typeface="Lato"/>
              <a:ea typeface="Lato"/>
              <a:cs typeface="Lato"/>
              <a:sym typeface="Lato"/>
            </a:endParaRPr>
          </a:p>
          <a:p>
            <a:pPr indent="-342900" lvl="0" marL="457200" rtl="0" algn="l">
              <a:lnSpc>
                <a:spcPct val="200000"/>
              </a:lnSpc>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Lengthening extruder tip</a:t>
            </a:r>
            <a:endParaRPr sz="1800">
              <a:solidFill>
                <a:srgbClr val="D9D9D9"/>
              </a:solidFill>
              <a:latin typeface="Lato"/>
              <a:ea typeface="Lato"/>
              <a:cs typeface="Lato"/>
              <a:sym typeface="Lato"/>
            </a:endParaRPr>
          </a:p>
          <a:p>
            <a:pPr indent="-342900" lvl="1" marL="914400" rtl="0" algn="l">
              <a:lnSpc>
                <a:spcPct val="200000"/>
              </a:lnSpc>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Manufacture on campus</a:t>
            </a:r>
            <a:endParaRPr sz="1800">
              <a:solidFill>
                <a:srgbClr val="D9D9D9"/>
              </a:solidFill>
              <a:latin typeface="Lato"/>
              <a:ea typeface="Lato"/>
              <a:cs typeface="Lato"/>
              <a:sym typeface="Lato"/>
            </a:endParaRPr>
          </a:p>
          <a:p>
            <a:pPr indent="0" lvl="0" marL="457200" rtl="0" algn="l">
              <a:spcBef>
                <a:spcPts val="0"/>
              </a:spcBef>
              <a:spcAft>
                <a:spcPts val="0"/>
              </a:spcAft>
              <a:buNone/>
            </a:pPr>
            <a:r>
              <a:t/>
            </a:r>
            <a:endParaRPr sz="1800">
              <a:solidFill>
                <a:schemeClr val="lt2"/>
              </a:solidFill>
              <a:latin typeface="Lato"/>
              <a:ea typeface="Lato"/>
              <a:cs typeface="Lato"/>
              <a:sym typeface="Lato"/>
            </a:endParaRPr>
          </a:p>
        </p:txBody>
      </p:sp>
      <p:pic>
        <p:nvPicPr>
          <p:cNvPr id="178" name="Google Shape;178;p34"/>
          <p:cNvPicPr preferRelativeResize="0"/>
          <p:nvPr/>
        </p:nvPicPr>
        <p:blipFill>
          <a:blip r:embed="rId4">
            <a:alphaModFix/>
          </a:blip>
          <a:stretch>
            <a:fillRect/>
          </a:stretch>
        </p:blipFill>
        <p:spPr>
          <a:xfrm>
            <a:off x="6746825" y="198350"/>
            <a:ext cx="2130176" cy="2130176"/>
          </a:xfrm>
          <a:prstGeom prst="rect">
            <a:avLst/>
          </a:prstGeom>
          <a:noFill/>
          <a:ln>
            <a:noFill/>
          </a:ln>
        </p:spPr>
      </p:pic>
      <p:pic>
        <p:nvPicPr>
          <p:cNvPr id="179" name="Google Shape;179;p34"/>
          <p:cNvPicPr preferRelativeResize="0"/>
          <p:nvPr/>
        </p:nvPicPr>
        <p:blipFill>
          <a:blip r:embed="rId5">
            <a:alphaModFix/>
          </a:blip>
          <a:stretch>
            <a:fillRect/>
          </a:stretch>
        </p:blipFill>
        <p:spPr>
          <a:xfrm>
            <a:off x="4452300" y="198350"/>
            <a:ext cx="2130176" cy="2130176"/>
          </a:xfrm>
          <a:prstGeom prst="rect">
            <a:avLst/>
          </a:prstGeom>
          <a:noFill/>
          <a:ln>
            <a:noFill/>
          </a:ln>
        </p:spPr>
      </p:pic>
      <p:pic>
        <p:nvPicPr>
          <p:cNvPr id="180" name="Google Shape;180;p34"/>
          <p:cNvPicPr preferRelativeResize="0"/>
          <p:nvPr/>
        </p:nvPicPr>
        <p:blipFill>
          <a:blip r:embed="rId6">
            <a:alphaModFix/>
          </a:blip>
          <a:stretch>
            <a:fillRect/>
          </a:stretch>
        </p:blipFill>
        <p:spPr>
          <a:xfrm>
            <a:off x="5707550" y="2786075"/>
            <a:ext cx="1961775" cy="1961775"/>
          </a:xfrm>
          <a:prstGeom prst="rect">
            <a:avLst/>
          </a:prstGeom>
          <a:noFill/>
          <a:ln>
            <a:noFill/>
          </a:ln>
        </p:spPr>
      </p:pic>
      <p:sp>
        <p:nvSpPr>
          <p:cNvPr id="181" name="Google Shape;181;p34"/>
          <p:cNvSpPr txBox="1"/>
          <p:nvPr/>
        </p:nvSpPr>
        <p:spPr>
          <a:xfrm flipH="1" rot="10800000">
            <a:off x="8877000" y="2546511"/>
            <a:ext cx="292800" cy="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B7B7B7"/>
              </a:solidFill>
              <a:latin typeface="Lato"/>
              <a:ea typeface="Lato"/>
              <a:cs typeface="Lato"/>
              <a:sym typeface="Lato"/>
            </a:endParaRPr>
          </a:p>
        </p:txBody>
      </p:sp>
      <p:sp>
        <p:nvSpPr>
          <p:cNvPr id="182" name="Google Shape;182;p34"/>
          <p:cNvSpPr txBox="1"/>
          <p:nvPr/>
        </p:nvSpPr>
        <p:spPr>
          <a:xfrm>
            <a:off x="10307275" y="4177725"/>
            <a:ext cx="882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B7B7B7"/>
              </a:solidFill>
              <a:latin typeface="Lato"/>
              <a:ea typeface="Lato"/>
              <a:cs typeface="Lato"/>
              <a:sym typeface="Lato"/>
            </a:endParaRPr>
          </a:p>
        </p:txBody>
      </p:sp>
      <p:sp>
        <p:nvSpPr>
          <p:cNvPr id="183" name="Google Shape;183;p3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Assembly</a:t>
            </a:r>
            <a:endParaRPr sz="2800"/>
          </a:p>
        </p:txBody>
      </p:sp>
      <p:sp>
        <p:nvSpPr>
          <p:cNvPr id="184" name="Google Shape;18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5"/>
          <p:cNvPicPr preferRelativeResize="0"/>
          <p:nvPr/>
        </p:nvPicPr>
        <p:blipFill>
          <a:blip r:embed="rId3">
            <a:alphaModFix/>
          </a:blip>
          <a:stretch>
            <a:fillRect/>
          </a:stretch>
        </p:blipFill>
        <p:spPr>
          <a:xfrm>
            <a:off x="4162800" y="1086900"/>
            <a:ext cx="4248226" cy="3379926"/>
          </a:xfrm>
          <a:prstGeom prst="rect">
            <a:avLst/>
          </a:prstGeom>
          <a:noFill/>
          <a:ln>
            <a:noFill/>
          </a:ln>
        </p:spPr>
      </p:pic>
      <p:sp>
        <p:nvSpPr>
          <p:cNvPr id="190" name="Google Shape;190;p35"/>
          <p:cNvSpPr txBox="1"/>
          <p:nvPr/>
        </p:nvSpPr>
        <p:spPr>
          <a:xfrm>
            <a:off x="428625" y="1148100"/>
            <a:ext cx="2954400" cy="35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9D9D9"/>
                </a:solidFill>
                <a:latin typeface="Lato"/>
                <a:ea typeface="Lato"/>
                <a:cs typeface="Lato"/>
                <a:sym typeface="Lato"/>
              </a:rPr>
              <a:t>Extended extruder tip benefits and challenges:</a:t>
            </a:r>
            <a:endParaRPr sz="1800">
              <a:solidFill>
                <a:srgbClr val="D9D9D9"/>
              </a:solidFill>
              <a:latin typeface="Lato"/>
              <a:ea typeface="Lato"/>
              <a:cs typeface="Lato"/>
              <a:sym typeface="Lato"/>
            </a:endParaRPr>
          </a:p>
          <a:p>
            <a:pPr indent="0" lvl="0" marL="0" rtl="0" algn="l">
              <a:spcBef>
                <a:spcPts val="0"/>
              </a:spcBef>
              <a:spcAft>
                <a:spcPts val="0"/>
              </a:spcAft>
              <a:buNone/>
            </a:pPr>
            <a:r>
              <a:t/>
            </a:r>
            <a:endParaRPr sz="1800">
              <a:solidFill>
                <a:srgbClr val="D9D9D9"/>
              </a:solidFill>
              <a:latin typeface="Lato"/>
              <a:ea typeface="Lato"/>
              <a:cs typeface="Lato"/>
              <a:sym typeface="Lato"/>
            </a:endParaRPr>
          </a:p>
          <a:p>
            <a:pPr indent="-342900" lvl="0" marL="457200" rtl="0" algn="l">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Improved maneuverability</a:t>
            </a:r>
            <a:endParaRPr sz="1800">
              <a:solidFill>
                <a:srgbClr val="D9D9D9"/>
              </a:solidFill>
              <a:latin typeface="Lato"/>
              <a:ea typeface="Lato"/>
              <a:cs typeface="Lato"/>
              <a:sym typeface="Lato"/>
            </a:endParaRPr>
          </a:p>
          <a:p>
            <a:pPr indent="0" lvl="0" marL="457200" rtl="0" algn="l">
              <a:spcBef>
                <a:spcPts val="0"/>
              </a:spcBef>
              <a:spcAft>
                <a:spcPts val="0"/>
              </a:spcAft>
              <a:buNone/>
            </a:pPr>
            <a:r>
              <a:t/>
            </a:r>
            <a:endParaRPr sz="1800">
              <a:solidFill>
                <a:srgbClr val="D9D9D9"/>
              </a:solidFill>
              <a:latin typeface="Lato"/>
              <a:ea typeface="Lato"/>
              <a:cs typeface="Lato"/>
              <a:sym typeface="Lato"/>
            </a:endParaRPr>
          </a:p>
          <a:p>
            <a:pPr indent="-342900" lvl="0" marL="457200" rtl="0" algn="l">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Extruder body won’t get stuck on the base</a:t>
            </a:r>
            <a:endParaRPr sz="1800">
              <a:solidFill>
                <a:srgbClr val="D9D9D9"/>
              </a:solidFill>
              <a:latin typeface="Lato"/>
              <a:ea typeface="Lato"/>
              <a:cs typeface="Lato"/>
              <a:sym typeface="Lato"/>
            </a:endParaRPr>
          </a:p>
          <a:p>
            <a:pPr indent="0" lvl="0" marL="0" rtl="0" algn="l">
              <a:spcBef>
                <a:spcPts val="0"/>
              </a:spcBef>
              <a:spcAft>
                <a:spcPts val="0"/>
              </a:spcAft>
              <a:buNone/>
            </a:pPr>
            <a:r>
              <a:t/>
            </a:r>
            <a:endParaRPr sz="1800">
              <a:solidFill>
                <a:srgbClr val="D9D9D9"/>
              </a:solidFill>
              <a:latin typeface="Lato"/>
              <a:ea typeface="Lato"/>
              <a:cs typeface="Lato"/>
              <a:sym typeface="Lato"/>
            </a:endParaRPr>
          </a:p>
          <a:p>
            <a:pPr indent="-342900" lvl="0" marL="457200" rtl="0" algn="l">
              <a:spcBef>
                <a:spcPts val="0"/>
              </a:spcBef>
              <a:spcAft>
                <a:spcPts val="0"/>
              </a:spcAft>
              <a:buClr>
                <a:srgbClr val="D9D9D9"/>
              </a:buClr>
              <a:buSzPts val="1800"/>
              <a:buFont typeface="Lato"/>
              <a:buChar char="●"/>
            </a:pPr>
            <a:r>
              <a:rPr lang="en" sz="1800">
                <a:solidFill>
                  <a:srgbClr val="D9D9D9"/>
                </a:solidFill>
                <a:latin typeface="Lato"/>
                <a:ea typeface="Lato"/>
                <a:cs typeface="Lato"/>
                <a:sym typeface="Lato"/>
              </a:rPr>
              <a:t>Maintaining heat through extended tip</a:t>
            </a:r>
            <a:endParaRPr sz="1800">
              <a:solidFill>
                <a:srgbClr val="D9D9D9"/>
              </a:solidFill>
              <a:latin typeface="Lato"/>
              <a:ea typeface="Lato"/>
              <a:cs typeface="Lato"/>
              <a:sym typeface="Lato"/>
            </a:endParaRPr>
          </a:p>
          <a:p>
            <a:pPr indent="0" lvl="0" marL="457200" rtl="0" algn="l">
              <a:spcBef>
                <a:spcPts val="0"/>
              </a:spcBef>
              <a:spcAft>
                <a:spcPts val="0"/>
              </a:spcAft>
              <a:buNone/>
            </a:pPr>
            <a:r>
              <a:t/>
            </a:r>
            <a:endParaRPr sz="1800">
              <a:solidFill>
                <a:srgbClr val="D9D9D9"/>
              </a:solidFill>
              <a:latin typeface="Lato"/>
              <a:ea typeface="Lato"/>
              <a:cs typeface="Lato"/>
              <a:sym typeface="Lato"/>
            </a:endParaRPr>
          </a:p>
        </p:txBody>
      </p:sp>
      <p:sp>
        <p:nvSpPr>
          <p:cNvPr id="191" name="Google Shape;191;p3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Manufacturing Extruder Tip</a:t>
            </a:r>
            <a:endParaRPr/>
          </a:p>
        </p:txBody>
      </p:sp>
      <p:sp>
        <p:nvSpPr>
          <p:cNvPr id="192" name="Google Shape;192;p35"/>
          <p:cNvSpPr txBox="1"/>
          <p:nvPr/>
        </p:nvSpPr>
        <p:spPr>
          <a:xfrm>
            <a:off x="5084650" y="4536000"/>
            <a:ext cx="24045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Team PRINT</a:t>
            </a:r>
            <a:endParaRPr sz="1800">
              <a:solidFill>
                <a:srgbClr val="FFFFFF"/>
              </a:solidFill>
              <a:latin typeface="Roboto"/>
              <a:ea typeface="Roboto"/>
              <a:cs typeface="Roboto"/>
              <a:sym typeface="Roboto"/>
            </a:endParaRPr>
          </a:p>
        </p:txBody>
      </p:sp>
      <p:sp>
        <p:nvSpPr>
          <p:cNvPr id="193" name="Google Shape;19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Scanning</a:t>
            </a:r>
            <a:endParaRPr/>
          </a:p>
        </p:txBody>
      </p:sp>
      <p:sp>
        <p:nvSpPr>
          <p:cNvPr id="199" name="Google Shape;199;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Surface Data</a:t>
            </a:r>
            <a:endParaRPr/>
          </a:p>
          <a:p>
            <a:pPr indent="-342900" lvl="0" marL="457200" rtl="0" algn="l">
              <a:lnSpc>
                <a:spcPct val="200000"/>
              </a:lnSpc>
              <a:spcBef>
                <a:spcPts val="0"/>
              </a:spcBef>
              <a:spcAft>
                <a:spcPts val="0"/>
              </a:spcAft>
              <a:buSzPts val="1800"/>
              <a:buChar char="●"/>
            </a:pPr>
            <a:r>
              <a:rPr lang="en"/>
              <a:t>Collision Avoidance</a:t>
            </a:r>
            <a:endParaRPr/>
          </a:p>
          <a:p>
            <a:pPr indent="-342900" lvl="0" marL="457200" rtl="0" algn="l">
              <a:lnSpc>
                <a:spcPct val="200000"/>
              </a:lnSpc>
              <a:spcBef>
                <a:spcPts val="0"/>
              </a:spcBef>
              <a:spcAft>
                <a:spcPts val="0"/>
              </a:spcAft>
              <a:buSzPts val="1800"/>
              <a:buChar char="●"/>
            </a:pPr>
            <a:r>
              <a:rPr lang="en"/>
              <a:t>Toolpath Planning</a:t>
            </a:r>
            <a:endParaRPr/>
          </a:p>
        </p:txBody>
      </p:sp>
      <p:sp>
        <p:nvSpPr>
          <p:cNvPr id="200" name="Google Shape;20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Scanning Methods</a:t>
            </a:r>
            <a:endParaRPr/>
          </a:p>
        </p:txBody>
      </p:sp>
      <p:sp>
        <p:nvSpPr>
          <p:cNvPr id="206" name="Google Shape;206;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LIDAR based time-of-flight</a:t>
            </a:r>
            <a:endParaRPr/>
          </a:p>
          <a:p>
            <a:pPr indent="-342900" lvl="0" marL="457200" rtl="0" algn="l">
              <a:lnSpc>
                <a:spcPct val="200000"/>
              </a:lnSpc>
              <a:spcBef>
                <a:spcPts val="0"/>
              </a:spcBef>
              <a:spcAft>
                <a:spcPts val="0"/>
              </a:spcAft>
              <a:buSzPts val="1800"/>
              <a:buChar char="●"/>
            </a:pPr>
            <a:r>
              <a:rPr lang="en"/>
              <a:t>Laser Triangulation</a:t>
            </a:r>
            <a:endParaRPr/>
          </a:p>
          <a:p>
            <a:pPr indent="-342900" lvl="0" marL="457200" rtl="0" algn="l">
              <a:lnSpc>
                <a:spcPct val="200000"/>
              </a:lnSpc>
              <a:spcBef>
                <a:spcPts val="0"/>
              </a:spcBef>
              <a:spcAft>
                <a:spcPts val="0"/>
              </a:spcAft>
              <a:buSzPts val="1800"/>
              <a:buChar char="●"/>
            </a:pPr>
            <a:r>
              <a:rPr lang="en"/>
              <a:t>Tactile Sensing</a:t>
            </a:r>
            <a:endParaRPr/>
          </a:p>
        </p:txBody>
      </p:sp>
      <p:pic>
        <p:nvPicPr>
          <p:cNvPr id="207" name="Google Shape;207;p37"/>
          <p:cNvPicPr preferRelativeResize="0"/>
          <p:nvPr/>
        </p:nvPicPr>
        <p:blipFill rotWithShape="1">
          <a:blip r:embed="rId3">
            <a:alphaModFix/>
          </a:blip>
          <a:srcRect b="0" l="0" r="0" t="10881"/>
          <a:stretch/>
        </p:blipFill>
        <p:spPr>
          <a:xfrm>
            <a:off x="4418025" y="1017725"/>
            <a:ext cx="4498819" cy="3416400"/>
          </a:xfrm>
          <a:prstGeom prst="rect">
            <a:avLst/>
          </a:prstGeom>
          <a:noFill/>
          <a:ln>
            <a:noFill/>
          </a:ln>
        </p:spPr>
      </p:pic>
      <p:sp>
        <p:nvSpPr>
          <p:cNvPr id="208" name="Google Shape;208;p37"/>
          <p:cNvSpPr txBox="1"/>
          <p:nvPr/>
        </p:nvSpPr>
        <p:spPr>
          <a:xfrm>
            <a:off x="5167425" y="4434125"/>
            <a:ext cx="30000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Diagram of Triangulation Scanning Method</a:t>
            </a:r>
            <a:endParaRPr sz="900">
              <a:solidFill>
                <a:srgbClr val="B7B7B7"/>
              </a:solidFill>
            </a:endParaRPr>
          </a:p>
          <a:p>
            <a:pPr indent="0" lvl="0" marL="0" rtl="0" algn="ctr">
              <a:spcBef>
                <a:spcPts val="0"/>
              </a:spcBef>
              <a:spcAft>
                <a:spcPts val="0"/>
              </a:spcAft>
              <a:buNone/>
            </a:pPr>
            <a:r>
              <a:rPr lang="en" sz="900">
                <a:solidFill>
                  <a:srgbClr val="B7B7B7"/>
                </a:solidFill>
              </a:rPr>
              <a:t>Source: Team PRINT</a:t>
            </a:r>
            <a:endParaRPr sz="900">
              <a:solidFill>
                <a:srgbClr val="B7B7B7"/>
              </a:solidFill>
            </a:endParaRPr>
          </a:p>
        </p:txBody>
      </p:sp>
      <p:sp>
        <p:nvSpPr>
          <p:cNvPr id="209" name="Google Shape;209;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Planning</a:t>
            </a:r>
            <a:endParaRPr/>
          </a:p>
        </p:txBody>
      </p:sp>
      <p:sp>
        <p:nvSpPr>
          <p:cNvPr id="215" name="Google Shape;215;p3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Algorithms for:</a:t>
            </a:r>
            <a:endParaRPr/>
          </a:p>
          <a:p>
            <a:pPr indent="-317500" lvl="1" marL="914400" rtl="0" algn="l">
              <a:lnSpc>
                <a:spcPct val="200000"/>
              </a:lnSpc>
              <a:spcBef>
                <a:spcPts val="0"/>
              </a:spcBef>
              <a:spcAft>
                <a:spcPts val="0"/>
              </a:spcAft>
              <a:buSzPts val="1400"/>
              <a:buChar char="○"/>
            </a:pPr>
            <a:r>
              <a:rPr lang="en"/>
              <a:t>Collision Avoidance</a:t>
            </a:r>
            <a:endParaRPr/>
          </a:p>
          <a:p>
            <a:pPr indent="-317500" lvl="1" marL="914400" rtl="0" algn="l">
              <a:lnSpc>
                <a:spcPct val="200000"/>
              </a:lnSpc>
              <a:spcBef>
                <a:spcPts val="0"/>
              </a:spcBef>
              <a:spcAft>
                <a:spcPts val="0"/>
              </a:spcAft>
              <a:buSzPts val="1400"/>
              <a:buChar char="○"/>
            </a:pPr>
            <a:r>
              <a:rPr lang="en"/>
              <a:t>Toolpath Generation</a:t>
            </a:r>
            <a:endParaRPr/>
          </a:p>
        </p:txBody>
      </p:sp>
      <p:sp>
        <p:nvSpPr>
          <p:cNvPr id="216" name="Google Shape;21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Planning</a:t>
            </a:r>
            <a:endParaRPr/>
          </a:p>
        </p:txBody>
      </p:sp>
      <p:sp>
        <p:nvSpPr>
          <p:cNvPr id="222" name="Google Shape;222;p39"/>
          <p:cNvSpPr txBox="1"/>
          <p:nvPr>
            <p:ph idx="1" type="body"/>
          </p:nvPr>
        </p:nvSpPr>
        <p:spPr>
          <a:xfrm>
            <a:off x="315100" y="1373363"/>
            <a:ext cx="3339600" cy="2180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Toolpath generation</a:t>
            </a:r>
            <a:endParaRPr/>
          </a:p>
          <a:p>
            <a:pPr indent="-317500" lvl="1" marL="914400" rtl="0" algn="l">
              <a:lnSpc>
                <a:spcPct val="200000"/>
              </a:lnSpc>
              <a:spcBef>
                <a:spcPts val="0"/>
              </a:spcBef>
              <a:spcAft>
                <a:spcPts val="0"/>
              </a:spcAft>
              <a:buSzPts val="1400"/>
              <a:buChar char="○"/>
            </a:pPr>
            <a:r>
              <a:rPr lang="en"/>
              <a:t>Iso-curves</a:t>
            </a:r>
            <a:endParaRPr/>
          </a:p>
          <a:p>
            <a:pPr indent="-317500" lvl="1" marL="914400" rtl="0" algn="l">
              <a:lnSpc>
                <a:spcPct val="200000"/>
              </a:lnSpc>
              <a:spcBef>
                <a:spcPts val="0"/>
              </a:spcBef>
              <a:spcAft>
                <a:spcPts val="0"/>
              </a:spcAft>
              <a:buSzPts val="1400"/>
              <a:buChar char="○"/>
            </a:pPr>
            <a:r>
              <a:rPr lang="en"/>
              <a:t>Rain-trapping algorithm</a:t>
            </a:r>
            <a:endParaRPr/>
          </a:p>
          <a:p>
            <a:pPr indent="-342900" lvl="0" marL="457200" rtl="0" algn="l">
              <a:lnSpc>
                <a:spcPct val="200000"/>
              </a:lnSpc>
              <a:spcBef>
                <a:spcPts val="0"/>
              </a:spcBef>
              <a:spcAft>
                <a:spcPts val="0"/>
              </a:spcAft>
              <a:buSzPts val="1800"/>
              <a:buChar char="●"/>
            </a:pPr>
            <a:r>
              <a:rPr lang="en"/>
              <a:t>Collision Avoidance via Oriented Bounding Boxes</a:t>
            </a:r>
            <a:endParaRPr/>
          </a:p>
          <a:p>
            <a:pPr indent="0" lvl="0" marL="457200" rtl="0" algn="l">
              <a:lnSpc>
                <a:spcPct val="200000"/>
              </a:lnSpc>
              <a:spcBef>
                <a:spcPts val="1600"/>
              </a:spcBef>
              <a:spcAft>
                <a:spcPts val="0"/>
              </a:spcAft>
              <a:buNone/>
            </a:pPr>
            <a:r>
              <a:t/>
            </a:r>
            <a:endParaRPr/>
          </a:p>
          <a:p>
            <a:pPr indent="0" lvl="0" marL="0" rtl="0" algn="l">
              <a:lnSpc>
                <a:spcPct val="200000"/>
              </a:lnSpc>
              <a:spcBef>
                <a:spcPts val="1600"/>
              </a:spcBef>
              <a:spcAft>
                <a:spcPts val="0"/>
              </a:spcAft>
              <a:buNone/>
            </a:pPr>
            <a:r>
              <a:t/>
            </a:r>
            <a:endParaRPr/>
          </a:p>
          <a:p>
            <a:pPr indent="0" lvl="0" marL="0" rtl="0" algn="l">
              <a:lnSpc>
                <a:spcPct val="200000"/>
              </a:lnSpc>
              <a:spcBef>
                <a:spcPts val="1600"/>
              </a:spcBef>
              <a:spcAft>
                <a:spcPts val="1600"/>
              </a:spcAft>
              <a:buNone/>
            </a:pPr>
            <a:r>
              <a:t/>
            </a:r>
            <a:endParaRPr/>
          </a:p>
        </p:txBody>
      </p:sp>
      <p:grpSp>
        <p:nvGrpSpPr>
          <p:cNvPr id="223" name="Google Shape;223;p39"/>
          <p:cNvGrpSpPr/>
          <p:nvPr/>
        </p:nvGrpSpPr>
        <p:grpSpPr>
          <a:xfrm>
            <a:off x="3654708" y="1766571"/>
            <a:ext cx="5174190" cy="2003576"/>
            <a:chOff x="1995200" y="3056475"/>
            <a:chExt cx="5153575" cy="1903454"/>
          </a:xfrm>
        </p:grpSpPr>
        <p:pic>
          <p:nvPicPr>
            <p:cNvPr id="224" name="Google Shape;224;p39"/>
            <p:cNvPicPr preferRelativeResize="0"/>
            <p:nvPr/>
          </p:nvPicPr>
          <p:blipFill>
            <a:blip r:embed="rId3">
              <a:alphaModFix/>
            </a:blip>
            <a:stretch>
              <a:fillRect/>
            </a:stretch>
          </p:blipFill>
          <p:spPr>
            <a:xfrm>
              <a:off x="1995200" y="3056475"/>
              <a:ext cx="5153575" cy="1494875"/>
            </a:xfrm>
            <a:prstGeom prst="rect">
              <a:avLst/>
            </a:prstGeom>
            <a:noFill/>
            <a:ln>
              <a:noFill/>
            </a:ln>
          </p:spPr>
        </p:pic>
        <p:sp>
          <p:nvSpPr>
            <p:cNvPr id="225" name="Google Shape;225;p39"/>
            <p:cNvSpPr txBox="1"/>
            <p:nvPr/>
          </p:nvSpPr>
          <p:spPr>
            <a:xfrm>
              <a:off x="2357425" y="4622425"/>
              <a:ext cx="19197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Two Convex Polygons</a:t>
              </a:r>
              <a:endParaRPr>
                <a:solidFill>
                  <a:schemeClr val="lt2"/>
                </a:solidFill>
                <a:latin typeface="Lato"/>
                <a:ea typeface="Lato"/>
                <a:cs typeface="Lato"/>
                <a:sym typeface="Lato"/>
              </a:endParaRPr>
            </a:p>
          </p:txBody>
        </p:sp>
        <p:sp>
          <p:nvSpPr>
            <p:cNvPr id="226" name="Google Shape;226;p39"/>
            <p:cNvSpPr txBox="1"/>
            <p:nvPr/>
          </p:nvSpPr>
          <p:spPr>
            <a:xfrm>
              <a:off x="4995003" y="4622429"/>
              <a:ext cx="21537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Lato"/>
                  <a:ea typeface="Lato"/>
                  <a:cs typeface="Lato"/>
                  <a:sym typeface="Lato"/>
                </a:rPr>
                <a:t>Minkowski Difference</a:t>
              </a:r>
              <a:endParaRPr>
                <a:solidFill>
                  <a:schemeClr val="lt2"/>
                </a:solidFill>
                <a:latin typeface="Lato"/>
                <a:ea typeface="Lato"/>
                <a:cs typeface="Lato"/>
                <a:sym typeface="Lato"/>
              </a:endParaRPr>
            </a:p>
          </p:txBody>
        </p:sp>
      </p:grpSp>
      <p:sp>
        <p:nvSpPr>
          <p:cNvPr id="227" name="Google Shape;227;p39"/>
          <p:cNvSpPr txBox="1"/>
          <p:nvPr/>
        </p:nvSpPr>
        <p:spPr>
          <a:xfrm>
            <a:off x="7567800" y="1488475"/>
            <a:ext cx="12645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Team PRINT</a:t>
            </a:r>
            <a:endParaRPr sz="900">
              <a:solidFill>
                <a:srgbClr val="B7B7B7"/>
              </a:solidFill>
            </a:endParaRPr>
          </a:p>
        </p:txBody>
      </p:sp>
      <p:sp>
        <p:nvSpPr>
          <p:cNvPr id="228" name="Google Shape;22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Software</a:t>
            </a:r>
            <a:endParaRPr/>
          </a:p>
        </p:txBody>
      </p:sp>
      <p:sp>
        <p:nvSpPr>
          <p:cNvPr id="234" name="Google Shape;234;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Data Pipelining</a:t>
            </a:r>
            <a:endParaRPr/>
          </a:p>
          <a:p>
            <a:pPr indent="-342900" lvl="0" marL="457200" rtl="0" algn="l">
              <a:lnSpc>
                <a:spcPct val="200000"/>
              </a:lnSpc>
              <a:spcBef>
                <a:spcPts val="0"/>
              </a:spcBef>
              <a:spcAft>
                <a:spcPts val="0"/>
              </a:spcAft>
              <a:buSzPts val="1800"/>
              <a:buChar char="●"/>
            </a:pPr>
            <a:r>
              <a:rPr lang="en"/>
              <a:t>Software-side Filtering</a:t>
            </a:r>
            <a:endParaRPr/>
          </a:p>
          <a:p>
            <a:pPr indent="-342900" lvl="0" marL="457200" rtl="0" algn="l">
              <a:lnSpc>
                <a:spcPct val="200000"/>
              </a:lnSpc>
              <a:spcBef>
                <a:spcPts val="0"/>
              </a:spcBef>
              <a:spcAft>
                <a:spcPts val="0"/>
              </a:spcAft>
              <a:buSzPts val="1800"/>
              <a:buChar char="●"/>
            </a:pPr>
            <a:r>
              <a:rPr lang="en"/>
              <a:t>Algorithm Implementation</a:t>
            </a:r>
            <a:endParaRPr/>
          </a:p>
          <a:p>
            <a:pPr indent="-342900" lvl="0" marL="457200" rtl="0" algn="l">
              <a:lnSpc>
                <a:spcPct val="200000"/>
              </a:lnSpc>
              <a:spcBef>
                <a:spcPts val="0"/>
              </a:spcBef>
              <a:spcAft>
                <a:spcPts val="0"/>
              </a:spcAft>
              <a:buSzPts val="1800"/>
              <a:buChar char="●"/>
            </a:pPr>
            <a:r>
              <a:rPr lang="en"/>
              <a:t>Manipulator Control</a:t>
            </a:r>
            <a:endParaRPr/>
          </a:p>
        </p:txBody>
      </p:sp>
      <p:sp>
        <p:nvSpPr>
          <p:cNvPr id="235" name="Google Shape;23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Logical Block Diagram for Information Flow</a:t>
            </a:r>
            <a:endParaRPr/>
          </a:p>
        </p:txBody>
      </p:sp>
      <p:pic>
        <p:nvPicPr>
          <p:cNvPr id="241" name="Google Shape;241;p41"/>
          <p:cNvPicPr preferRelativeResize="0"/>
          <p:nvPr/>
        </p:nvPicPr>
        <p:blipFill>
          <a:blip r:embed="rId3">
            <a:alphaModFix/>
          </a:blip>
          <a:stretch>
            <a:fillRect/>
          </a:stretch>
        </p:blipFill>
        <p:spPr>
          <a:xfrm>
            <a:off x="2151800" y="533975"/>
            <a:ext cx="4840400" cy="3580575"/>
          </a:xfrm>
          <a:prstGeom prst="rect">
            <a:avLst/>
          </a:prstGeom>
          <a:noFill/>
          <a:ln>
            <a:noFill/>
          </a:ln>
        </p:spPr>
      </p:pic>
      <p:sp>
        <p:nvSpPr>
          <p:cNvPr id="242" name="Google Shape;242;p41"/>
          <p:cNvSpPr txBox="1"/>
          <p:nvPr/>
        </p:nvSpPr>
        <p:spPr>
          <a:xfrm>
            <a:off x="5623300" y="4114550"/>
            <a:ext cx="13689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Team PRINT</a:t>
            </a:r>
            <a:endParaRPr sz="900">
              <a:solidFill>
                <a:srgbClr val="B7B7B7"/>
              </a:solidFill>
            </a:endParaRPr>
          </a:p>
        </p:txBody>
      </p:sp>
      <p:sp>
        <p:nvSpPr>
          <p:cNvPr id="243" name="Google Shape;24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249" name="Google Shape;249;p4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Individual Sub-team Testing</a:t>
            </a:r>
            <a:endParaRPr/>
          </a:p>
          <a:p>
            <a:pPr indent="-342900" lvl="0" marL="457200" rtl="0" algn="l">
              <a:lnSpc>
                <a:spcPct val="200000"/>
              </a:lnSpc>
              <a:spcBef>
                <a:spcPts val="0"/>
              </a:spcBef>
              <a:spcAft>
                <a:spcPts val="0"/>
              </a:spcAft>
              <a:buSzPts val="1800"/>
              <a:buChar char="●"/>
            </a:pPr>
            <a:r>
              <a:rPr lang="en"/>
              <a:t>Integration Testing</a:t>
            </a:r>
            <a:endParaRPr/>
          </a:p>
        </p:txBody>
      </p:sp>
      <p:sp>
        <p:nvSpPr>
          <p:cNvPr id="250" name="Google Shape;25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Structures </a:t>
            </a:r>
            <a:r>
              <a:rPr lang="en"/>
              <a:t>Testing</a:t>
            </a:r>
            <a:endParaRPr/>
          </a:p>
        </p:txBody>
      </p:sp>
      <p:sp>
        <p:nvSpPr>
          <p:cNvPr id="256" name="Google Shape;256;p43"/>
          <p:cNvSpPr txBox="1"/>
          <p:nvPr>
            <p:ph idx="1" type="body"/>
          </p:nvPr>
        </p:nvSpPr>
        <p:spPr>
          <a:xfrm>
            <a:off x="311700" y="1152475"/>
            <a:ext cx="83250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ROS simulations</a:t>
            </a:r>
            <a:endParaRPr sz="1800"/>
          </a:p>
          <a:p>
            <a:pPr indent="-342900" lvl="0" marL="457200" rtl="0" algn="l">
              <a:lnSpc>
                <a:spcPct val="200000"/>
              </a:lnSpc>
              <a:spcBef>
                <a:spcPts val="0"/>
              </a:spcBef>
              <a:spcAft>
                <a:spcPts val="0"/>
              </a:spcAft>
              <a:buSzPts val="1800"/>
              <a:buChar char="●"/>
            </a:pPr>
            <a:r>
              <a:rPr lang="en" sz="1800"/>
              <a:t>Accuracy and Precision of UR3e</a:t>
            </a:r>
            <a:endParaRPr sz="1800"/>
          </a:p>
          <a:p>
            <a:pPr indent="-342900" lvl="1" marL="914400" rtl="0" algn="l">
              <a:lnSpc>
                <a:spcPct val="200000"/>
              </a:lnSpc>
              <a:spcBef>
                <a:spcPts val="0"/>
              </a:spcBef>
              <a:spcAft>
                <a:spcPts val="0"/>
              </a:spcAft>
              <a:buSzPts val="1800"/>
              <a:buChar char="○"/>
            </a:pPr>
            <a:r>
              <a:rPr lang="en" sz="1800"/>
              <a:t>With and Without Mount</a:t>
            </a:r>
            <a:endParaRPr sz="1800"/>
          </a:p>
          <a:p>
            <a:pPr indent="-342900" lvl="0" marL="457200" rtl="0" algn="l">
              <a:lnSpc>
                <a:spcPct val="200000"/>
              </a:lnSpc>
              <a:spcBef>
                <a:spcPts val="0"/>
              </a:spcBef>
              <a:spcAft>
                <a:spcPts val="0"/>
              </a:spcAft>
              <a:buSzPts val="1800"/>
              <a:buChar char="●"/>
            </a:pPr>
            <a:r>
              <a:rPr lang="en" sz="1800"/>
              <a:t>Thermal Testing of Extruder Mount</a:t>
            </a:r>
            <a:endParaRPr sz="1800"/>
          </a:p>
          <a:p>
            <a:pPr indent="0" lvl="0" marL="0" rtl="0" algn="l">
              <a:lnSpc>
                <a:spcPct val="150000"/>
              </a:lnSpc>
              <a:spcBef>
                <a:spcPts val="0"/>
              </a:spcBef>
              <a:spcAft>
                <a:spcPts val="0"/>
              </a:spcAft>
              <a:buNone/>
            </a:pPr>
            <a:r>
              <a:t/>
            </a:r>
            <a:endParaRPr/>
          </a:p>
        </p:txBody>
      </p:sp>
      <p:sp>
        <p:nvSpPr>
          <p:cNvPr id="257" name="Google Shape;25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a:t>
            </a:r>
            <a:endParaRPr/>
          </a:p>
        </p:txBody>
      </p:sp>
      <p:sp>
        <p:nvSpPr>
          <p:cNvPr id="108" name="Google Shape;10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Additive manufacturing solution to in-situ repairs</a:t>
            </a:r>
            <a:endParaRPr/>
          </a:p>
          <a:p>
            <a:pPr indent="-317500" lvl="1" marL="914400" rtl="0" algn="l">
              <a:lnSpc>
                <a:spcPct val="150000"/>
              </a:lnSpc>
              <a:spcBef>
                <a:spcPts val="0"/>
              </a:spcBef>
              <a:spcAft>
                <a:spcPts val="0"/>
              </a:spcAft>
              <a:buSzPts val="1400"/>
              <a:buChar char="○"/>
            </a:pPr>
            <a:r>
              <a:rPr lang="en"/>
              <a:t>Additive Manufacturing - material is progressively added upon the previous structure</a:t>
            </a:r>
            <a:endParaRPr/>
          </a:p>
          <a:p>
            <a:pPr indent="-317500" lvl="1" marL="914400" rtl="0" algn="l">
              <a:lnSpc>
                <a:spcPct val="150000"/>
              </a:lnSpc>
              <a:spcBef>
                <a:spcPts val="0"/>
              </a:spcBef>
              <a:spcAft>
                <a:spcPts val="0"/>
              </a:spcAft>
              <a:buSzPts val="1400"/>
              <a:buChar char="○"/>
            </a:pPr>
            <a:r>
              <a:rPr lang="en"/>
              <a:t>In-situ - in the natural environment; in place</a:t>
            </a:r>
            <a:endParaRPr/>
          </a:p>
        </p:txBody>
      </p:sp>
      <p:sp>
        <p:nvSpPr>
          <p:cNvPr id="109" name="Google Shape;10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26"/>
          <p:cNvPicPr preferRelativeResize="0"/>
          <p:nvPr/>
        </p:nvPicPr>
        <p:blipFill rotWithShape="1">
          <a:blip r:embed="rId3">
            <a:alphaModFix/>
          </a:blip>
          <a:srcRect b="16824" l="0" r="0" t="3741"/>
          <a:stretch/>
        </p:blipFill>
        <p:spPr>
          <a:xfrm>
            <a:off x="1889150" y="2302400"/>
            <a:ext cx="5365678" cy="2360827"/>
          </a:xfrm>
          <a:prstGeom prst="rect">
            <a:avLst/>
          </a:prstGeom>
          <a:noFill/>
          <a:ln>
            <a:noFill/>
          </a:ln>
        </p:spPr>
      </p:pic>
      <p:sp>
        <p:nvSpPr>
          <p:cNvPr id="111" name="Google Shape;111;p26"/>
          <p:cNvSpPr txBox="1"/>
          <p:nvPr/>
        </p:nvSpPr>
        <p:spPr>
          <a:xfrm>
            <a:off x="3071988" y="4663225"/>
            <a:ext cx="30000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Diagram of In-Situ Repair</a:t>
            </a:r>
            <a:endParaRPr sz="900">
              <a:solidFill>
                <a:srgbClr val="B7B7B7"/>
              </a:solidFill>
            </a:endParaRPr>
          </a:p>
          <a:p>
            <a:pPr indent="0" lvl="0" marL="0" rtl="0" algn="ctr">
              <a:spcBef>
                <a:spcPts val="0"/>
              </a:spcBef>
              <a:spcAft>
                <a:spcPts val="0"/>
              </a:spcAft>
              <a:buNone/>
            </a:pPr>
            <a:r>
              <a:rPr lang="en" sz="900">
                <a:solidFill>
                  <a:srgbClr val="B7B7B7"/>
                </a:solidFill>
              </a:rPr>
              <a:t>Source: Team PRINT</a:t>
            </a:r>
            <a:endParaRPr sz="9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Extruder </a:t>
            </a:r>
            <a:r>
              <a:rPr lang="en"/>
              <a:t>Testing</a:t>
            </a:r>
            <a:endParaRPr/>
          </a:p>
        </p:txBody>
      </p:sp>
      <p:sp>
        <p:nvSpPr>
          <p:cNvPr id="263" name="Google Shape;263;p44"/>
          <p:cNvSpPr txBox="1"/>
          <p:nvPr>
            <p:ph idx="1" type="body"/>
          </p:nvPr>
        </p:nvSpPr>
        <p:spPr>
          <a:xfrm>
            <a:off x="311700" y="1152475"/>
            <a:ext cx="83250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Thermal dissipation in extruder tip</a:t>
            </a:r>
            <a:endParaRPr sz="1800"/>
          </a:p>
          <a:p>
            <a:pPr indent="-342900" lvl="0" marL="457200" rtl="0" algn="l">
              <a:lnSpc>
                <a:spcPct val="200000"/>
              </a:lnSpc>
              <a:spcBef>
                <a:spcPts val="0"/>
              </a:spcBef>
              <a:spcAft>
                <a:spcPts val="0"/>
              </a:spcAft>
              <a:buSzPts val="1800"/>
              <a:buChar char="●"/>
            </a:pPr>
            <a:r>
              <a:rPr lang="en" sz="1800"/>
              <a:t>Control tube feed rate</a:t>
            </a:r>
            <a:endParaRPr sz="1800"/>
          </a:p>
        </p:txBody>
      </p:sp>
      <p:sp>
        <p:nvSpPr>
          <p:cNvPr id="264" name="Google Shape;26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Sensing </a:t>
            </a:r>
            <a:r>
              <a:rPr lang="en"/>
              <a:t>Testing</a:t>
            </a:r>
            <a:endParaRPr/>
          </a:p>
        </p:txBody>
      </p:sp>
      <p:sp>
        <p:nvSpPr>
          <p:cNvPr id="270" name="Google Shape;27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Manipulator Control in Simulation</a:t>
            </a:r>
            <a:endParaRPr/>
          </a:p>
          <a:p>
            <a:pPr indent="-342900" lvl="0" marL="457200" rtl="0" algn="l">
              <a:lnSpc>
                <a:spcPct val="200000"/>
              </a:lnSpc>
              <a:spcBef>
                <a:spcPts val="0"/>
              </a:spcBef>
              <a:spcAft>
                <a:spcPts val="0"/>
              </a:spcAft>
              <a:buSzPts val="1800"/>
              <a:buChar char="●"/>
            </a:pPr>
            <a:r>
              <a:rPr lang="en"/>
              <a:t>Scanning Feedback</a:t>
            </a:r>
            <a:endParaRPr/>
          </a:p>
          <a:p>
            <a:pPr indent="-342900" lvl="0" marL="457200" rtl="0" algn="l">
              <a:lnSpc>
                <a:spcPct val="200000"/>
              </a:lnSpc>
              <a:spcBef>
                <a:spcPts val="0"/>
              </a:spcBef>
              <a:spcAft>
                <a:spcPts val="0"/>
              </a:spcAft>
              <a:buSzPts val="1800"/>
              <a:buChar char="●"/>
            </a:pPr>
            <a:r>
              <a:rPr lang="en"/>
              <a:t>Filtering Configurations and Optimization</a:t>
            </a:r>
            <a:endParaRPr/>
          </a:p>
          <a:p>
            <a:pPr indent="-317500" lvl="1" marL="914400" rtl="0" algn="l">
              <a:lnSpc>
                <a:spcPct val="200000"/>
              </a:lnSpc>
              <a:spcBef>
                <a:spcPts val="0"/>
              </a:spcBef>
              <a:spcAft>
                <a:spcPts val="0"/>
              </a:spcAft>
              <a:buSzPts val="1400"/>
              <a:buChar char="○"/>
            </a:pPr>
            <a:r>
              <a:rPr lang="en"/>
              <a:t>Testing for minimum resolution</a:t>
            </a:r>
            <a:endParaRPr/>
          </a:p>
          <a:p>
            <a:pPr indent="-342900" lvl="0" marL="457200" rtl="0" algn="l">
              <a:lnSpc>
                <a:spcPct val="200000"/>
              </a:lnSpc>
              <a:spcBef>
                <a:spcPts val="0"/>
              </a:spcBef>
              <a:spcAft>
                <a:spcPts val="0"/>
              </a:spcAft>
              <a:buSzPts val="1800"/>
              <a:buChar char="●"/>
            </a:pPr>
            <a:r>
              <a:rPr lang="en"/>
              <a:t>Toolpath Generation in Simulation</a:t>
            </a:r>
            <a:endParaRPr/>
          </a:p>
        </p:txBody>
      </p:sp>
      <p:sp>
        <p:nvSpPr>
          <p:cNvPr id="271" name="Google Shape;27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Testing</a:t>
            </a:r>
            <a:endParaRPr/>
          </a:p>
        </p:txBody>
      </p:sp>
      <p:sp>
        <p:nvSpPr>
          <p:cNvPr id="277" name="Google Shape;27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Integrate structures and extruder</a:t>
            </a:r>
            <a:endParaRPr/>
          </a:p>
          <a:p>
            <a:pPr indent="-342900" lvl="0" marL="457200" rtl="0" algn="l">
              <a:lnSpc>
                <a:spcPct val="200000"/>
              </a:lnSpc>
              <a:spcBef>
                <a:spcPts val="0"/>
              </a:spcBef>
              <a:spcAft>
                <a:spcPts val="0"/>
              </a:spcAft>
              <a:buSzPts val="1800"/>
              <a:buChar char="●"/>
            </a:pPr>
            <a:r>
              <a:rPr lang="en"/>
              <a:t>Print on flat surface</a:t>
            </a:r>
            <a:endParaRPr/>
          </a:p>
          <a:p>
            <a:pPr indent="-304800" lvl="1" marL="914400" rtl="0" algn="l">
              <a:lnSpc>
                <a:spcPct val="200000"/>
              </a:lnSpc>
              <a:spcBef>
                <a:spcPts val="0"/>
              </a:spcBef>
              <a:spcAft>
                <a:spcPts val="0"/>
              </a:spcAft>
              <a:buSzPts val="1200"/>
              <a:buChar char="○"/>
            </a:pPr>
            <a:r>
              <a:rPr lang="en"/>
              <a:t>Print model</a:t>
            </a:r>
            <a:endParaRPr/>
          </a:p>
          <a:p>
            <a:pPr indent="-342900" lvl="0" marL="457200" rtl="0" algn="l">
              <a:lnSpc>
                <a:spcPct val="200000"/>
              </a:lnSpc>
              <a:spcBef>
                <a:spcPts val="0"/>
              </a:spcBef>
              <a:spcAft>
                <a:spcPts val="0"/>
              </a:spcAft>
              <a:buSzPts val="1800"/>
              <a:buChar char="●"/>
            </a:pPr>
            <a:r>
              <a:rPr lang="en"/>
              <a:t>Merge sensing</a:t>
            </a:r>
            <a:endParaRPr/>
          </a:p>
          <a:p>
            <a:pPr indent="-304800" lvl="1" marL="914400" rtl="0" algn="l">
              <a:lnSpc>
                <a:spcPct val="200000"/>
              </a:lnSpc>
              <a:spcBef>
                <a:spcPts val="0"/>
              </a:spcBef>
              <a:spcAft>
                <a:spcPts val="0"/>
              </a:spcAft>
              <a:buSzPts val="1200"/>
              <a:buChar char="○"/>
            </a:pPr>
            <a:r>
              <a:rPr lang="en"/>
              <a:t>Test semi-automated in situ prints</a:t>
            </a:r>
            <a:endParaRPr/>
          </a:p>
          <a:p>
            <a:pPr indent="0" lvl="0" marL="0" rtl="0" algn="l">
              <a:lnSpc>
                <a:spcPct val="200000"/>
              </a:lnSpc>
              <a:spcBef>
                <a:spcPts val="0"/>
              </a:spcBef>
              <a:spcAft>
                <a:spcPts val="0"/>
              </a:spcAft>
              <a:buNone/>
            </a:pPr>
            <a:r>
              <a:t/>
            </a:r>
            <a:endParaRPr/>
          </a:p>
        </p:txBody>
      </p:sp>
      <p:sp>
        <p:nvSpPr>
          <p:cNvPr id="278" name="Google Shape;27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84" name="Google Shape;28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None/>
            </a:pPr>
            <a:r>
              <a:rPr lang="en" sz="1100"/>
              <a:t>[1]	N. Bausch, D. P. Dawkins, R. Frei, and S. Klein, “3D Printing onto Unknown Uneven Surfaces**This work is supported by the University of Portsmouth – Research Development Framework (RDF) 2015.,” IFAC-Pap., vol. 49, no. 21, pp. 583–590, Jan. 2016, doi: 10.1016/j.ifacol.2016.10.664.</a:t>
            </a:r>
            <a:endParaRPr sz="1100"/>
          </a:p>
          <a:p>
            <a:pPr indent="-457200" lvl="0" marL="457200" rtl="0" algn="l">
              <a:lnSpc>
                <a:spcPct val="100000"/>
              </a:lnSpc>
              <a:spcBef>
                <a:spcPts val="0"/>
              </a:spcBef>
              <a:spcAft>
                <a:spcPts val="0"/>
              </a:spcAft>
              <a:buNone/>
            </a:pPr>
            <a:r>
              <a:rPr lang="en" sz="1100"/>
              <a:t>[2]	N. Bausch, D. P. Dawkins, and R. Frei, “InSPIREd - advances in Conformal Printing: 3D printing onto unknown uneven surfaces,” in 2017 IEEE International Conference on Advanced Intelligent Mechatronics (AIM), Munich, Germany, 2017, pp. 430–435, doi: 10.1109/AIM.2017.8014055.</a:t>
            </a:r>
            <a:endParaRPr sz="1100"/>
          </a:p>
          <a:p>
            <a:pPr indent="-457200" lvl="0" marL="457200" rtl="0" algn="l">
              <a:lnSpc>
                <a:spcPct val="100000"/>
              </a:lnSpc>
              <a:spcBef>
                <a:spcPts val="0"/>
              </a:spcBef>
              <a:spcAft>
                <a:spcPts val="0"/>
              </a:spcAft>
              <a:buNone/>
            </a:pPr>
            <a:r>
              <a:rPr lang="en" sz="1100"/>
              <a:t>[3]	NASA/JPL-Caltech/MSSS, Sol 962: Mast Camera (Mastcam). 2015.</a:t>
            </a:r>
            <a:endParaRPr sz="1100"/>
          </a:p>
          <a:p>
            <a:pPr indent="-457200" lvl="0" marL="457200" rtl="0" algn="l">
              <a:lnSpc>
                <a:spcPct val="100000"/>
              </a:lnSpc>
              <a:spcBef>
                <a:spcPts val="0"/>
              </a:spcBef>
              <a:spcAft>
                <a:spcPts val="0"/>
              </a:spcAft>
              <a:buNone/>
            </a:pPr>
            <a:r>
              <a:rPr lang="en" sz="1100"/>
              <a:t>[4]	J. B. Campbell, Introduction to remote sensing, 2nd ed. New York: Guilford Press, 1996.-Oct-2019].</a:t>
            </a:r>
            <a:endParaRPr sz="1100"/>
          </a:p>
          <a:p>
            <a:pPr indent="-457200" lvl="0" marL="457200" rtl="0" algn="l">
              <a:lnSpc>
                <a:spcPct val="100000"/>
              </a:lnSpc>
              <a:spcBef>
                <a:spcPts val="0"/>
              </a:spcBef>
              <a:spcAft>
                <a:spcPts val="0"/>
              </a:spcAft>
              <a:buNone/>
            </a:pPr>
            <a:r>
              <a:rPr lang="en" sz="1100"/>
              <a:t>[5]	M. De Geir, “Control of a robotic arm: Application to on-surface 3D-printing.” 2015.</a:t>
            </a:r>
            <a:endParaRPr sz="1100"/>
          </a:p>
          <a:p>
            <a:pPr indent="-457200" lvl="0" marL="457200" rtl="0" algn="l">
              <a:lnSpc>
                <a:spcPct val="100000"/>
              </a:lnSpc>
              <a:spcBef>
                <a:spcPts val="0"/>
              </a:spcBef>
              <a:spcAft>
                <a:spcPts val="0"/>
              </a:spcAft>
              <a:buNone/>
            </a:pPr>
            <a:r>
              <a:rPr lang="en" sz="1100"/>
              <a:t>[6]	A. V. Shembekar, Y. J. Yoon, A. Kanyuck, and S. K. Gupta, “Generating Robot Trajectories for Conformal Three-Dimensional Printing Using Nonplanar Layers,” J. Comput. Inf. Sci. Eng., vol. 19, no. 3, p. 031011, Apr. 2019, doi: 10.1115/1.4043013.</a:t>
            </a:r>
            <a:endParaRPr sz="1100"/>
          </a:p>
          <a:p>
            <a:pPr indent="-457200" lvl="0" marL="457200" rtl="0" algn="l">
              <a:lnSpc>
                <a:spcPct val="100000"/>
              </a:lnSpc>
              <a:spcBef>
                <a:spcPts val="0"/>
              </a:spcBef>
              <a:spcAft>
                <a:spcPts val="0"/>
              </a:spcAft>
              <a:buNone/>
            </a:pPr>
            <a:r>
              <a:rPr lang="en" sz="1100"/>
              <a:t>[7]	Universal Robots A/S, “Universal Robots e-Series User Manual.” Universal Robots A/S, 2018.</a:t>
            </a:r>
            <a:endParaRPr sz="1100"/>
          </a:p>
          <a:p>
            <a:pPr indent="-457200" lvl="0" marL="457200" rtl="0" algn="l">
              <a:lnSpc>
                <a:spcPct val="100000"/>
              </a:lnSpc>
              <a:spcBef>
                <a:spcPts val="0"/>
              </a:spcBef>
              <a:spcAft>
                <a:spcPts val="0"/>
              </a:spcAft>
              <a:buNone/>
            </a:pPr>
            <a:r>
              <a:rPr lang="en" sz="1100"/>
              <a:t>[8]	J. R. Kubalak et al., “Design and realization of a 6 degree of freedom robotic extrusion platform,” in Solid Freeform Fabrication Symposium, 2016, pp. 1314–1332.</a:t>
            </a:r>
            <a:endParaRPr sz="1100"/>
          </a:p>
        </p:txBody>
      </p:sp>
      <p:sp>
        <p:nvSpPr>
          <p:cNvPr id="285" name="Google Shape;28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in situ printing?</a:t>
            </a:r>
            <a:endParaRPr/>
          </a:p>
        </p:txBody>
      </p:sp>
      <p:sp>
        <p:nvSpPr>
          <p:cNvPr id="117" name="Google Shape;11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Applications to space systems, airplanes, and virtually anything that needs repairs</a:t>
            </a:r>
            <a:endParaRPr/>
          </a:p>
          <a:p>
            <a:pPr indent="-317500" lvl="1" marL="914400" rtl="0" algn="l">
              <a:spcBef>
                <a:spcPts val="0"/>
              </a:spcBef>
              <a:spcAft>
                <a:spcPts val="0"/>
              </a:spcAft>
              <a:buSzPts val="1400"/>
              <a:buChar char="○"/>
            </a:pPr>
            <a:r>
              <a:rPr lang="en"/>
              <a:t>Rovers, on-orbit satellite servicing, partially damaged structures</a:t>
            </a:r>
            <a:endParaRPr/>
          </a:p>
        </p:txBody>
      </p:sp>
      <p:sp>
        <p:nvSpPr>
          <p:cNvPr id="118" name="Google Shape;11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27"/>
          <p:cNvPicPr preferRelativeResize="0"/>
          <p:nvPr/>
        </p:nvPicPr>
        <p:blipFill>
          <a:blip r:embed="rId3">
            <a:alphaModFix/>
          </a:blip>
          <a:stretch>
            <a:fillRect/>
          </a:stretch>
        </p:blipFill>
        <p:spPr>
          <a:xfrm>
            <a:off x="3354936" y="2394325"/>
            <a:ext cx="2434125" cy="2074100"/>
          </a:xfrm>
          <a:prstGeom prst="rect">
            <a:avLst/>
          </a:prstGeom>
          <a:noFill/>
          <a:ln>
            <a:noFill/>
          </a:ln>
        </p:spPr>
      </p:pic>
      <p:sp>
        <p:nvSpPr>
          <p:cNvPr id="120" name="Google Shape;120;p27"/>
          <p:cNvSpPr txBox="1"/>
          <p:nvPr/>
        </p:nvSpPr>
        <p:spPr>
          <a:xfrm>
            <a:off x="3072000" y="4468425"/>
            <a:ext cx="3000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Image from MastCam of Mars Curiosity Wheel Damage Source: NASA/JPL-Caltech/MSSS, Sol 962: Mast Camera (Mastcam). 2015 </a:t>
            </a:r>
            <a:endParaRPr sz="900">
              <a:solidFill>
                <a:srgbClr val="B7B7B7"/>
              </a:solidFill>
            </a:endParaRPr>
          </a:p>
        </p:txBody>
      </p:sp>
      <p:sp>
        <p:nvSpPr>
          <p:cNvPr id="121" name="Google Shape;121;p27"/>
          <p:cNvSpPr txBox="1"/>
          <p:nvPr/>
        </p:nvSpPr>
        <p:spPr>
          <a:xfrm>
            <a:off x="-835825" y="401835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127" name="Google Shape;127;p28"/>
          <p:cNvSpPr txBox="1"/>
          <p:nvPr>
            <p:ph idx="1" type="body"/>
          </p:nvPr>
        </p:nvSpPr>
        <p:spPr>
          <a:xfrm>
            <a:off x="311700" y="1686300"/>
            <a:ext cx="8520600" cy="17709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Roboto Light"/>
              <a:buAutoNum type="arabicPeriod"/>
            </a:pPr>
            <a:r>
              <a:rPr lang="en">
                <a:latin typeface="Roboto Light"/>
                <a:ea typeface="Roboto Light"/>
                <a:cs typeface="Roboto Light"/>
                <a:sym typeface="Roboto Light"/>
              </a:rPr>
              <a:t>What existing </a:t>
            </a:r>
            <a:r>
              <a:rPr b="1" lang="en"/>
              <a:t>manipulators</a:t>
            </a:r>
            <a:r>
              <a:rPr lang="en">
                <a:latin typeface="Roboto Light"/>
                <a:ea typeface="Roboto Light"/>
                <a:cs typeface="Roboto Light"/>
                <a:sym typeface="Roboto Light"/>
              </a:rPr>
              <a:t> can optimally guide the print head in situ? </a:t>
            </a:r>
            <a:endParaRPr>
              <a:latin typeface="Roboto Light"/>
              <a:ea typeface="Roboto Light"/>
              <a:cs typeface="Roboto Light"/>
              <a:sym typeface="Roboto Light"/>
            </a:endParaRPr>
          </a:p>
          <a:p>
            <a:pPr indent="-342900" lvl="0" marL="457200" rtl="0" algn="l">
              <a:lnSpc>
                <a:spcPct val="200000"/>
              </a:lnSpc>
              <a:spcBef>
                <a:spcPts val="0"/>
              </a:spcBef>
              <a:spcAft>
                <a:spcPts val="0"/>
              </a:spcAft>
              <a:buSzPts val="1800"/>
              <a:buFont typeface="Roboto Light"/>
              <a:buAutoNum type="arabicPeriod"/>
            </a:pPr>
            <a:r>
              <a:rPr lang="en">
                <a:latin typeface="Roboto Light"/>
                <a:ea typeface="Roboto Light"/>
                <a:cs typeface="Roboto Light"/>
                <a:sym typeface="Roboto Light"/>
              </a:rPr>
              <a:t>How can a traditional 3D printer </a:t>
            </a:r>
            <a:r>
              <a:rPr b="1" lang="en"/>
              <a:t>extruder </a:t>
            </a:r>
            <a:r>
              <a:rPr lang="en">
                <a:latin typeface="Roboto Light"/>
                <a:ea typeface="Roboto Light"/>
                <a:cs typeface="Roboto Light"/>
                <a:sym typeface="Roboto Light"/>
              </a:rPr>
              <a:t>be</a:t>
            </a:r>
            <a:r>
              <a:rPr b="1" lang="en"/>
              <a:t> modified</a:t>
            </a:r>
            <a:r>
              <a:rPr lang="en">
                <a:latin typeface="Roboto Light"/>
                <a:ea typeface="Roboto Light"/>
                <a:cs typeface="Roboto Light"/>
                <a:sym typeface="Roboto Light"/>
              </a:rPr>
              <a:t> for conformal printing? </a:t>
            </a:r>
            <a:endParaRPr>
              <a:latin typeface="Roboto Light"/>
              <a:ea typeface="Roboto Light"/>
              <a:cs typeface="Roboto Light"/>
              <a:sym typeface="Roboto Light"/>
            </a:endParaRPr>
          </a:p>
          <a:p>
            <a:pPr indent="-342900" lvl="0" marL="457200" rtl="0" algn="l">
              <a:lnSpc>
                <a:spcPct val="200000"/>
              </a:lnSpc>
              <a:spcBef>
                <a:spcPts val="0"/>
              </a:spcBef>
              <a:spcAft>
                <a:spcPts val="0"/>
              </a:spcAft>
              <a:buSzPts val="1800"/>
              <a:buFont typeface="Roboto Light"/>
              <a:buAutoNum type="arabicPeriod"/>
            </a:pPr>
            <a:r>
              <a:rPr lang="en">
                <a:latin typeface="Roboto Light"/>
                <a:ea typeface="Roboto Light"/>
                <a:cs typeface="Roboto Light"/>
                <a:sym typeface="Roboto Light"/>
              </a:rPr>
              <a:t>How will the printer </a:t>
            </a:r>
            <a:r>
              <a:rPr b="1" lang="en"/>
              <a:t>navigate</a:t>
            </a:r>
            <a:r>
              <a:rPr lang="en">
                <a:latin typeface="Roboto Light"/>
                <a:ea typeface="Roboto Light"/>
                <a:cs typeface="Roboto Light"/>
                <a:sym typeface="Roboto Light"/>
              </a:rPr>
              <a:t> through the environment?</a:t>
            </a:r>
            <a:endParaRPr>
              <a:latin typeface="Roboto Light"/>
              <a:ea typeface="Roboto Light"/>
              <a:cs typeface="Roboto Light"/>
              <a:sym typeface="Roboto Light"/>
            </a:endParaRPr>
          </a:p>
        </p:txBody>
      </p:sp>
      <p:sp>
        <p:nvSpPr>
          <p:cNvPr id="128" name="Google Shape;12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D9D9D9"/>
                </a:solidFill>
              </a:rPr>
              <a:t>Structures</a:t>
            </a:r>
            <a:endParaRPr>
              <a:solidFill>
                <a:srgbClr val="D9D9D9"/>
              </a:solidFill>
            </a:endParaRPr>
          </a:p>
        </p:txBody>
      </p:sp>
      <p:sp>
        <p:nvSpPr>
          <p:cNvPr id="134" name="Google Shape;134;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Robotic Manipulator Selection and Control</a:t>
            </a:r>
            <a:endParaRPr/>
          </a:p>
          <a:p>
            <a:pPr indent="-342900" lvl="0" marL="457200" rtl="0" algn="l">
              <a:lnSpc>
                <a:spcPct val="200000"/>
              </a:lnSpc>
              <a:spcBef>
                <a:spcPts val="0"/>
              </a:spcBef>
              <a:spcAft>
                <a:spcPts val="0"/>
              </a:spcAft>
              <a:buSzPts val="1800"/>
              <a:buChar char="●"/>
            </a:pPr>
            <a:r>
              <a:rPr lang="en"/>
              <a:t>Extruder Mount</a:t>
            </a:r>
            <a:endParaRPr/>
          </a:p>
        </p:txBody>
      </p:sp>
      <p:sp>
        <p:nvSpPr>
          <p:cNvPr id="135" name="Google Shape;13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Robotic Manipulators</a:t>
            </a:r>
            <a:endParaRPr/>
          </a:p>
        </p:txBody>
      </p:sp>
      <p:sp>
        <p:nvSpPr>
          <p:cNvPr id="141" name="Google Shape;141;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Robotic Arm</a:t>
            </a:r>
            <a:endParaRPr sz="2400"/>
          </a:p>
        </p:txBody>
      </p:sp>
      <p:sp>
        <p:nvSpPr>
          <p:cNvPr id="142" name="Google Shape;142;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Traditional 3D Printer</a:t>
            </a:r>
            <a:endParaRPr sz="2400"/>
          </a:p>
        </p:txBody>
      </p:sp>
      <p:pic>
        <p:nvPicPr>
          <p:cNvPr id="143" name="Google Shape;143;p30"/>
          <p:cNvPicPr preferRelativeResize="0"/>
          <p:nvPr/>
        </p:nvPicPr>
        <p:blipFill>
          <a:blip r:embed="rId3">
            <a:alphaModFix/>
          </a:blip>
          <a:stretch>
            <a:fillRect/>
          </a:stretch>
        </p:blipFill>
        <p:spPr>
          <a:xfrm>
            <a:off x="817950" y="1862065"/>
            <a:ext cx="2987401" cy="2612960"/>
          </a:xfrm>
          <a:prstGeom prst="rect">
            <a:avLst/>
          </a:prstGeom>
          <a:noFill/>
          <a:ln>
            <a:noFill/>
          </a:ln>
        </p:spPr>
      </p:pic>
      <p:pic>
        <p:nvPicPr>
          <p:cNvPr id="144" name="Google Shape;144;p30"/>
          <p:cNvPicPr preferRelativeResize="0"/>
          <p:nvPr/>
        </p:nvPicPr>
        <p:blipFill rotWithShape="1">
          <a:blip r:embed="rId4">
            <a:alphaModFix/>
          </a:blip>
          <a:srcRect b="21658" l="13328" r="41243" t="7699"/>
          <a:stretch/>
        </p:blipFill>
        <p:spPr>
          <a:xfrm>
            <a:off x="5338650" y="1862075"/>
            <a:ext cx="2987400" cy="2612949"/>
          </a:xfrm>
          <a:prstGeom prst="rect">
            <a:avLst/>
          </a:prstGeom>
          <a:noFill/>
          <a:ln>
            <a:noFill/>
          </a:ln>
        </p:spPr>
      </p:pic>
      <p:sp>
        <p:nvSpPr>
          <p:cNvPr id="145" name="Google Shape;145;p30"/>
          <p:cNvSpPr txBox="1"/>
          <p:nvPr/>
        </p:nvSpPr>
        <p:spPr>
          <a:xfrm>
            <a:off x="816750" y="4475025"/>
            <a:ext cx="29898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Team PRINT</a:t>
            </a:r>
            <a:endParaRPr>
              <a:solidFill>
                <a:srgbClr val="F3F3F3"/>
              </a:solidFill>
              <a:latin typeface="Roboto"/>
              <a:ea typeface="Roboto"/>
              <a:cs typeface="Roboto"/>
              <a:sym typeface="Roboto"/>
            </a:endParaRPr>
          </a:p>
        </p:txBody>
      </p:sp>
      <p:sp>
        <p:nvSpPr>
          <p:cNvPr id="146" name="Google Shape;146;p30"/>
          <p:cNvSpPr txBox="1"/>
          <p:nvPr/>
        </p:nvSpPr>
        <p:spPr>
          <a:xfrm>
            <a:off x="5337450" y="4475025"/>
            <a:ext cx="29898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Team PRINT</a:t>
            </a:r>
            <a:endParaRPr>
              <a:solidFill>
                <a:srgbClr val="F3F3F3"/>
              </a:solidFill>
              <a:latin typeface="Roboto"/>
              <a:ea typeface="Roboto"/>
              <a:cs typeface="Roboto"/>
              <a:sym typeface="Roboto"/>
            </a:endParaRPr>
          </a:p>
        </p:txBody>
      </p:sp>
      <p:sp>
        <p:nvSpPr>
          <p:cNvPr id="147" name="Google Shape;14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Robotic Arms</a:t>
            </a:r>
            <a:endParaRPr/>
          </a:p>
        </p:txBody>
      </p:sp>
      <p:sp>
        <p:nvSpPr>
          <p:cNvPr id="153" name="Google Shape;153;p31"/>
          <p:cNvSpPr txBox="1"/>
          <p:nvPr>
            <p:ph idx="1" type="body"/>
          </p:nvPr>
        </p:nvSpPr>
        <p:spPr>
          <a:xfrm>
            <a:off x="311700" y="1152475"/>
            <a:ext cx="52728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UR3e model</a:t>
            </a:r>
            <a:endParaRPr sz="1800"/>
          </a:p>
          <a:p>
            <a:pPr indent="-342900" lvl="0" marL="457200" rtl="0" algn="l">
              <a:lnSpc>
                <a:spcPct val="200000"/>
              </a:lnSpc>
              <a:spcBef>
                <a:spcPts val="0"/>
              </a:spcBef>
              <a:spcAft>
                <a:spcPts val="0"/>
              </a:spcAft>
              <a:buSzPts val="1800"/>
              <a:buChar char="●"/>
            </a:pPr>
            <a:r>
              <a:rPr lang="en" sz="1800"/>
              <a:t>3 kg payload</a:t>
            </a:r>
            <a:endParaRPr sz="1800"/>
          </a:p>
          <a:p>
            <a:pPr indent="-342900" lvl="0" marL="457200" rtl="0" algn="just">
              <a:lnSpc>
                <a:spcPct val="200000"/>
              </a:lnSpc>
              <a:spcBef>
                <a:spcPts val="0"/>
              </a:spcBef>
              <a:spcAft>
                <a:spcPts val="0"/>
              </a:spcAft>
              <a:buSzPts val="1800"/>
              <a:buChar char="●"/>
            </a:pPr>
            <a:r>
              <a:rPr lang="en" sz="1800"/>
              <a:t>Six degrees of freedom</a:t>
            </a:r>
            <a:endParaRPr sz="1800"/>
          </a:p>
          <a:p>
            <a:pPr indent="-342900" lvl="0" marL="457200" rtl="0" algn="just">
              <a:lnSpc>
                <a:spcPct val="200000"/>
              </a:lnSpc>
              <a:spcBef>
                <a:spcPts val="0"/>
              </a:spcBef>
              <a:spcAft>
                <a:spcPts val="0"/>
              </a:spcAft>
              <a:buSzPts val="1800"/>
              <a:buChar char="●"/>
            </a:pPr>
            <a:r>
              <a:rPr lang="en" sz="1800"/>
              <a:t>Pose Repeatability of ±0.03mm with payload</a:t>
            </a:r>
            <a:endParaRPr sz="1800"/>
          </a:p>
          <a:p>
            <a:pPr indent="-342900" lvl="1" marL="914400" rtl="0" algn="just">
              <a:lnSpc>
                <a:spcPct val="200000"/>
              </a:lnSpc>
              <a:spcBef>
                <a:spcPts val="0"/>
              </a:spcBef>
              <a:spcAft>
                <a:spcPts val="0"/>
              </a:spcAft>
              <a:buSzPts val="1800"/>
              <a:buChar char="○"/>
            </a:pPr>
            <a:r>
              <a:rPr lang="en" sz="1800"/>
              <a:t>Suitable for 3D printing [8]</a:t>
            </a:r>
            <a:endParaRPr sz="1800"/>
          </a:p>
          <a:p>
            <a:pPr indent="-342900" lvl="0" marL="457200" rtl="0" algn="just">
              <a:lnSpc>
                <a:spcPct val="200000"/>
              </a:lnSpc>
              <a:spcBef>
                <a:spcPts val="0"/>
              </a:spcBef>
              <a:spcAft>
                <a:spcPts val="0"/>
              </a:spcAft>
              <a:buSzPts val="1800"/>
              <a:buChar char="●"/>
            </a:pPr>
            <a:r>
              <a:rPr lang="en" sz="1800"/>
              <a:t>ROS-compatible</a:t>
            </a:r>
            <a:endParaRPr sz="1800"/>
          </a:p>
          <a:p>
            <a:pPr indent="0" lvl="0" marL="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t/>
            </a:r>
            <a:endParaRPr/>
          </a:p>
        </p:txBody>
      </p:sp>
      <p:sp>
        <p:nvSpPr>
          <p:cNvPr id="154" name="Google Shape;15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31"/>
          <p:cNvPicPr preferRelativeResize="0"/>
          <p:nvPr/>
        </p:nvPicPr>
        <p:blipFill>
          <a:blip r:embed="rId3">
            <a:alphaModFix/>
          </a:blip>
          <a:stretch>
            <a:fillRect/>
          </a:stretch>
        </p:blipFill>
        <p:spPr>
          <a:xfrm>
            <a:off x="5581348" y="1152475"/>
            <a:ext cx="3479552" cy="3416399"/>
          </a:xfrm>
          <a:prstGeom prst="rect">
            <a:avLst/>
          </a:prstGeom>
          <a:noFill/>
          <a:ln>
            <a:noFill/>
          </a:ln>
        </p:spPr>
      </p:pic>
      <p:sp>
        <p:nvSpPr>
          <p:cNvPr id="156" name="Google Shape;156;p31"/>
          <p:cNvSpPr txBox="1"/>
          <p:nvPr/>
        </p:nvSpPr>
        <p:spPr>
          <a:xfrm>
            <a:off x="5826225" y="4568875"/>
            <a:ext cx="29898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[7]</a:t>
            </a:r>
            <a:endParaRPr>
              <a:solidFill>
                <a:srgbClr val="F3F3F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Mounting Extruder</a:t>
            </a:r>
            <a:endParaRPr/>
          </a:p>
        </p:txBody>
      </p:sp>
      <p:sp>
        <p:nvSpPr>
          <p:cNvPr id="162" name="Google Shape;162;p32"/>
          <p:cNvSpPr txBox="1"/>
          <p:nvPr>
            <p:ph idx="1" type="body"/>
          </p:nvPr>
        </p:nvSpPr>
        <p:spPr>
          <a:xfrm>
            <a:off x="311700" y="1152475"/>
            <a:ext cx="4315800" cy="3416400"/>
          </a:xfrm>
          <a:prstGeom prst="rect">
            <a:avLst/>
          </a:prstGeom>
        </p:spPr>
        <p:txBody>
          <a:bodyPr anchorCtr="0" anchor="t" bIns="91425" lIns="91425" spcFirstLastPara="1" rIns="91425" wrap="square" tIns="91425">
            <a:noAutofit/>
          </a:bodyPr>
          <a:lstStyle/>
          <a:p>
            <a:pPr indent="-342900" lvl="0" marL="457200" rtl="0" algn="just">
              <a:lnSpc>
                <a:spcPct val="200000"/>
              </a:lnSpc>
              <a:spcBef>
                <a:spcPts val="0"/>
              </a:spcBef>
              <a:spcAft>
                <a:spcPts val="0"/>
              </a:spcAft>
              <a:buSzPts val="1800"/>
              <a:buChar char="●"/>
            </a:pPr>
            <a:r>
              <a:rPr lang="en" sz="1800"/>
              <a:t>ISO 9409-1-50-4-M6 </a:t>
            </a:r>
            <a:endParaRPr sz="1800"/>
          </a:p>
          <a:p>
            <a:pPr indent="-342900" lvl="0" marL="457200" rtl="0" algn="just">
              <a:lnSpc>
                <a:spcPct val="200000"/>
              </a:lnSpc>
              <a:spcBef>
                <a:spcPts val="0"/>
              </a:spcBef>
              <a:spcAft>
                <a:spcPts val="0"/>
              </a:spcAft>
              <a:buSzPts val="1800"/>
              <a:buChar char="●"/>
            </a:pPr>
            <a:r>
              <a:rPr lang="en" sz="1800"/>
              <a:t>8 pin connector provides 0V, 12V, or 24V</a:t>
            </a:r>
            <a:endParaRPr sz="1800"/>
          </a:p>
          <a:p>
            <a:pPr indent="-342900" lvl="0" marL="457200" rtl="0" algn="l">
              <a:lnSpc>
                <a:spcPct val="200000"/>
              </a:lnSpc>
              <a:spcBef>
                <a:spcPts val="0"/>
              </a:spcBef>
              <a:spcAft>
                <a:spcPts val="0"/>
              </a:spcAft>
              <a:buSzPts val="1800"/>
              <a:buChar char="●"/>
            </a:pPr>
            <a:r>
              <a:rPr lang="en" sz="1800"/>
              <a:t>End Effector Mount will be made through 3D printing or CNC machine</a:t>
            </a:r>
            <a:endParaRPr/>
          </a:p>
        </p:txBody>
      </p:sp>
      <p:sp>
        <p:nvSpPr>
          <p:cNvPr id="163" name="Google Shape;16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32"/>
          <p:cNvPicPr preferRelativeResize="0"/>
          <p:nvPr/>
        </p:nvPicPr>
        <p:blipFill>
          <a:blip r:embed="rId3">
            <a:alphaModFix/>
          </a:blip>
          <a:stretch>
            <a:fillRect/>
          </a:stretch>
        </p:blipFill>
        <p:spPr>
          <a:xfrm>
            <a:off x="5415900" y="1132275"/>
            <a:ext cx="3416398" cy="3416398"/>
          </a:xfrm>
          <a:prstGeom prst="rect">
            <a:avLst/>
          </a:prstGeom>
          <a:noFill/>
          <a:ln>
            <a:noFill/>
          </a:ln>
        </p:spPr>
      </p:pic>
      <p:sp>
        <p:nvSpPr>
          <p:cNvPr id="165" name="Google Shape;165;p32"/>
          <p:cNvSpPr txBox="1"/>
          <p:nvPr/>
        </p:nvSpPr>
        <p:spPr>
          <a:xfrm>
            <a:off x="5629200" y="4568875"/>
            <a:ext cx="29898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B7B7B7"/>
                </a:solidFill>
              </a:rPr>
              <a:t>Source: [7]</a:t>
            </a:r>
            <a:endParaRPr>
              <a:solidFill>
                <a:srgbClr val="F3F3F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Extruder</a:t>
            </a:r>
            <a:endParaRPr/>
          </a:p>
        </p:txBody>
      </p:sp>
      <p:sp>
        <p:nvSpPr>
          <p:cNvPr id="171" name="Google Shape;171;p33"/>
          <p:cNvSpPr txBox="1"/>
          <p:nvPr>
            <p:ph idx="2" type="body"/>
          </p:nvPr>
        </p:nvSpPr>
        <p:spPr>
          <a:xfrm>
            <a:off x="4816650" y="724200"/>
            <a:ext cx="4204500" cy="36951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Assembly and m</a:t>
            </a:r>
            <a:r>
              <a:rPr lang="en"/>
              <a:t>anufacturing</a:t>
            </a:r>
            <a:endParaRPr/>
          </a:p>
          <a:p>
            <a:pPr indent="-342900" lvl="0" marL="457200" rtl="0" algn="l">
              <a:lnSpc>
                <a:spcPct val="200000"/>
              </a:lnSpc>
              <a:spcBef>
                <a:spcPts val="0"/>
              </a:spcBef>
              <a:spcAft>
                <a:spcPts val="0"/>
              </a:spcAft>
              <a:buSzPts val="1800"/>
              <a:buChar char="●"/>
            </a:pPr>
            <a:r>
              <a:rPr lang="en"/>
              <a:t>Thermal Properties</a:t>
            </a:r>
            <a:endParaRPr/>
          </a:p>
        </p:txBody>
      </p:sp>
      <p:sp>
        <p:nvSpPr>
          <p:cNvPr id="172" name="Google Shape;17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